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5" r:id="rId2"/>
    <p:sldMasterId id="2147483692" r:id="rId3"/>
    <p:sldMasterId id="2147483716" r:id="rId4"/>
  </p:sldMasterIdLst>
  <p:notesMasterIdLst>
    <p:notesMasterId r:id="rId11"/>
  </p:notesMasterIdLst>
  <p:handoutMasterIdLst>
    <p:handoutMasterId r:id="rId12"/>
  </p:handoutMasterIdLst>
  <p:sldIdLst>
    <p:sldId id="431" r:id="rId5"/>
    <p:sldId id="434" r:id="rId6"/>
    <p:sldId id="435" r:id="rId7"/>
    <p:sldId id="436" r:id="rId8"/>
    <p:sldId id="432" r:id="rId9"/>
    <p:sldId id="433" r:id="rId10"/>
  </p:sldIdLst>
  <p:sldSz cx="9144000" cy="6858000" type="screen4x3"/>
  <p:notesSz cx="6797675" cy="9926638"/>
  <p:defaultTextStyle>
    <a:defPPr>
      <a:defRPr lang="en-US"/>
    </a:defPPr>
    <a:lvl1pPr algn="ctr" rtl="0" fontAlgn="base">
      <a:spcBef>
        <a:spcPct val="20000"/>
      </a:spcBef>
      <a:spcAft>
        <a:spcPct val="0"/>
      </a:spcAft>
      <a:buClr>
        <a:srgbClr val="A03033"/>
      </a:buClr>
      <a:buSzPct val="140000"/>
      <a:buFont typeface="Arial" charset="0"/>
      <a:defRPr sz="1600" kern="1200">
        <a:solidFill>
          <a:srgbClr val="5F5F5F"/>
        </a:solidFill>
        <a:latin typeface="Arial" charset="0"/>
        <a:ea typeface="+mn-ea"/>
        <a:cs typeface="+mn-cs"/>
      </a:defRPr>
    </a:lvl1pPr>
    <a:lvl2pPr marL="457078" algn="ctr" rtl="0" fontAlgn="base">
      <a:spcBef>
        <a:spcPct val="20000"/>
      </a:spcBef>
      <a:spcAft>
        <a:spcPct val="0"/>
      </a:spcAft>
      <a:buClr>
        <a:srgbClr val="A03033"/>
      </a:buClr>
      <a:buSzPct val="140000"/>
      <a:buFont typeface="Arial" charset="0"/>
      <a:defRPr sz="1600" kern="1200">
        <a:solidFill>
          <a:srgbClr val="5F5F5F"/>
        </a:solidFill>
        <a:latin typeface="Arial" charset="0"/>
        <a:ea typeface="+mn-ea"/>
        <a:cs typeface="+mn-cs"/>
      </a:defRPr>
    </a:lvl2pPr>
    <a:lvl3pPr marL="914157" algn="ctr" rtl="0" fontAlgn="base">
      <a:spcBef>
        <a:spcPct val="20000"/>
      </a:spcBef>
      <a:spcAft>
        <a:spcPct val="0"/>
      </a:spcAft>
      <a:buClr>
        <a:srgbClr val="A03033"/>
      </a:buClr>
      <a:buSzPct val="140000"/>
      <a:buFont typeface="Arial" charset="0"/>
      <a:defRPr sz="1600" kern="1200">
        <a:solidFill>
          <a:srgbClr val="5F5F5F"/>
        </a:solidFill>
        <a:latin typeface="Arial" charset="0"/>
        <a:ea typeface="+mn-ea"/>
        <a:cs typeface="+mn-cs"/>
      </a:defRPr>
    </a:lvl3pPr>
    <a:lvl4pPr marL="1371234" algn="ctr" rtl="0" fontAlgn="base">
      <a:spcBef>
        <a:spcPct val="20000"/>
      </a:spcBef>
      <a:spcAft>
        <a:spcPct val="0"/>
      </a:spcAft>
      <a:buClr>
        <a:srgbClr val="A03033"/>
      </a:buClr>
      <a:buSzPct val="140000"/>
      <a:buFont typeface="Arial" charset="0"/>
      <a:defRPr sz="1600" kern="1200">
        <a:solidFill>
          <a:srgbClr val="5F5F5F"/>
        </a:solidFill>
        <a:latin typeface="Arial" charset="0"/>
        <a:ea typeface="+mn-ea"/>
        <a:cs typeface="+mn-cs"/>
      </a:defRPr>
    </a:lvl4pPr>
    <a:lvl5pPr marL="1828312" algn="ctr" rtl="0" fontAlgn="base">
      <a:spcBef>
        <a:spcPct val="20000"/>
      </a:spcBef>
      <a:spcAft>
        <a:spcPct val="0"/>
      </a:spcAft>
      <a:buClr>
        <a:srgbClr val="A03033"/>
      </a:buClr>
      <a:buSzPct val="140000"/>
      <a:buFont typeface="Arial" charset="0"/>
      <a:defRPr sz="1600" kern="1200">
        <a:solidFill>
          <a:srgbClr val="5F5F5F"/>
        </a:solidFill>
        <a:latin typeface="Arial" charset="0"/>
        <a:ea typeface="+mn-ea"/>
        <a:cs typeface="+mn-cs"/>
      </a:defRPr>
    </a:lvl5pPr>
    <a:lvl6pPr marL="2285391" algn="l" defTabSz="914157" rtl="0" eaLnBrk="1" latinLnBrk="0" hangingPunct="1">
      <a:defRPr sz="1600" kern="1200">
        <a:solidFill>
          <a:srgbClr val="5F5F5F"/>
        </a:solidFill>
        <a:latin typeface="Arial" charset="0"/>
        <a:ea typeface="+mn-ea"/>
        <a:cs typeface="+mn-cs"/>
      </a:defRPr>
    </a:lvl6pPr>
    <a:lvl7pPr marL="2742469" algn="l" defTabSz="914157" rtl="0" eaLnBrk="1" latinLnBrk="0" hangingPunct="1">
      <a:defRPr sz="1600" kern="1200">
        <a:solidFill>
          <a:srgbClr val="5F5F5F"/>
        </a:solidFill>
        <a:latin typeface="Arial" charset="0"/>
        <a:ea typeface="+mn-ea"/>
        <a:cs typeface="+mn-cs"/>
      </a:defRPr>
    </a:lvl7pPr>
    <a:lvl8pPr marL="3199548" algn="l" defTabSz="914157" rtl="0" eaLnBrk="1" latinLnBrk="0" hangingPunct="1">
      <a:defRPr sz="1600" kern="1200">
        <a:solidFill>
          <a:srgbClr val="5F5F5F"/>
        </a:solidFill>
        <a:latin typeface="Arial" charset="0"/>
        <a:ea typeface="+mn-ea"/>
        <a:cs typeface="+mn-cs"/>
      </a:defRPr>
    </a:lvl8pPr>
    <a:lvl9pPr marL="3656626" algn="l" defTabSz="914157" rtl="0" eaLnBrk="1" latinLnBrk="0" hangingPunct="1">
      <a:defRPr sz="1600" kern="1200">
        <a:solidFill>
          <a:srgbClr val="5F5F5F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06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F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61" autoAdjust="0"/>
    <p:restoredTop sz="88988" autoAdjust="0"/>
  </p:normalViewPr>
  <p:slideViewPr>
    <p:cSldViewPr>
      <p:cViewPr>
        <p:scale>
          <a:sx n="75" d="100"/>
          <a:sy n="75" d="100"/>
        </p:scale>
        <p:origin x="2432" y="384"/>
      </p:cViewPr>
      <p:guideLst>
        <p:guide orient="horz" pos="2160"/>
        <p:guide pos="106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200" cy="496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946" y="0"/>
            <a:ext cx="2945199" cy="496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442F5-504C-4EAF-96D4-95EAABC92148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17"/>
            <a:ext cx="2945200" cy="496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946" y="9428117"/>
            <a:ext cx="2945199" cy="496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A13EF-4D0A-4CB8-9AC0-ACBFFF70CA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7932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200" cy="496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946" y="0"/>
            <a:ext cx="2945199" cy="496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752F5-0D91-454E-98F9-95897DC1952A}" type="datetimeFigureOut">
              <a:rPr lang="en-GB" smtClean="0"/>
              <a:t>08/06/2020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309" y="4715742"/>
            <a:ext cx="5439058" cy="446648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17"/>
            <a:ext cx="2945200" cy="496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946" y="9428117"/>
            <a:ext cx="2945199" cy="4968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BA236-6B6F-4DA8-A058-511BC855FA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297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78" algn="l" defTabSz="9141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57" algn="l" defTabSz="9141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34" algn="l" defTabSz="9141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12" algn="l" defTabSz="9141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91" algn="l" defTabSz="9141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469" algn="l" defTabSz="9141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548" algn="l" defTabSz="9141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26" algn="l" defTabSz="91415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1" Type="http://schemas.openxmlformats.org/officeDocument/2006/relationships/hyperlink" Target="https://en.wikipedia.org/wiki/PBS" TargetMode="External"/><Relationship Id="rId12" Type="http://schemas.openxmlformats.org/officeDocument/2006/relationships/hyperlink" Target="https://en.wikipedia.org/wiki/Frontline_(U.S._TV_series)" TargetMode="External"/><Relationship Id="rId13" Type="http://schemas.openxmlformats.org/officeDocument/2006/relationships/hyperlink" Target="https://www.pbs.org/wgbh/frontline/film/showswalmart/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Relationship Id="rId3" Type="http://schemas.openxmlformats.org/officeDocument/2006/relationships/hyperlink" Target="https://en.wikipedia.org/wiki/Rubbermaid#cite_note-2" TargetMode="External"/><Relationship Id="rId4" Type="http://schemas.openxmlformats.org/officeDocument/2006/relationships/hyperlink" Target="https://en.wikipedia.org/wiki/Wooster,_Ohio" TargetMode="External"/><Relationship Id="rId5" Type="http://schemas.openxmlformats.org/officeDocument/2006/relationships/hyperlink" Target="https://en.wikipedia.org/wiki/Rubbermaid#cite_note-3" TargetMode="External"/><Relationship Id="rId6" Type="http://schemas.openxmlformats.org/officeDocument/2006/relationships/hyperlink" Target="https://en.wikipedia.org/wiki/Dustpan" TargetMode="External"/><Relationship Id="rId7" Type="http://schemas.openxmlformats.org/officeDocument/2006/relationships/hyperlink" Target="https://en.wikipedia.org/wiki/Rubbermaid#cite_note-4" TargetMode="External"/><Relationship Id="rId8" Type="http://schemas.openxmlformats.org/officeDocument/2006/relationships/hyperlink" Target="https://en.wikipedia.org/wiki/Newell_Rubbermaid#Newell_Company" TargetMode="External"/><Relationship Id="rId9" Type="http://schemas.openxmlformats.org/officeDocument/2006/relationships/hyperlink" Target="https://en.wikipedia.org/wiki/Rubbermaid#cite_note-5" TargetMode="External"/><Relationship Id="rId10" Type="http://schemas.openxmlformats.org/officeDocument/2006/relationships/hyperlink" Target="https://en.wikipedia.org/wiki/Rubbermaid#cite_note-Cleveland_Plain_Dealer:_Rubbermaid%E2%80%99s_gone,_but_Wooster_is_still_standing-6" TargetMode="Externa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Relationship Id="rId3" Type="http://schemas.openxmlformats.org/officeDocument/2006/relationships/hyperlink" Target="https://ru.wikipedia.org/wiki/%D0%9A%D0%BE%D0%BD%D1%86%D0%B5%D0%BD%D1%82%D1%80%D0%B0%D1%86%D0%B8%D1%8F" TargetMode="Externa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 компании Rubbermaid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Commercial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Products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Rubbermaid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Commercial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Products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(RCP) со штаб-квартирой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Хантерсвилле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штат Северная Каролина, является производителем инновационных продуктов для коммерческих рынков по всему миру.  В 1968 RCP впервые разработала технологии и системные решения в сфере продовольственных услуг, санитарного обслуживания, обращения с отходами, транспортировке материалов, уборных комнат ресторанов и гостиниц, продуктов безопасности. RCP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системой менеджмента качества ISO 9001:2000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Founded in 1920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[2]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Wooster, Ohio"/>
              </a:rPr>
              <a:t>Wooster, Ohio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as the Wooster Rubber Company by nine businessmen. Originally Wooster Rubber Company manufactured toy balloons.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[3]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1933, James R. Caldwell and his wife received a patent for their blue rubber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Dustpan"/>
              </a:rPr>
              <a:t>dustpan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They called their line of rubber kitchen products Rubbermaid.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[4]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1934 Ebert saw Rubbermaid products at a New England department store, and believed such products could help his struggling Wooster Rubber. He engineered a merger of the two enterprises in July 1934. Still named the Wooster Company, the new group began to produce rubber household products under the Rubbermaid brand name.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1999, Rubbermaid was purchased by Newell for $6 billion. Then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Newell Rubbermaid"/>
              </a:rPr>
              <a:t>Newell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changed its name to Newell Rubbermaid Inc.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[5]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2003, the company announced its move out of Wooster to Atlanta, Georgia; 850 manufacturing and warehouse jobs would be eliminated, and 409 office jobs would move to other locations. A Rubbermaid distribution center remained at the former headquarters for some time, until it was recently purchased by GOJO Industries, Inc.</a:t>
            </a:r>
            <a:r>
              <a:rPr lang="en-US" sz="1200" b="0" i="0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[6]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Nov. 16th 2004, Rubbermaid was used as a prime example in the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PBS"/>
              </a:rPr>
              <a:t>PBS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 tooltip="Frontline (U.S. TV series)"/>
              </a:rPr>
              <a:t>Frontline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documentary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/>
              </a:rPr>
              <a:t>Is Walmart good for America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BA236-6B6F-4DA8-A058-511BC855FA4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33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Запахи бывают:</a:t>
            </a: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 Техногенные или химические, </a:t>
            </a:r>
          </a:p>
          <a:p>
            <a:pPr marL="171450" indent="-171450">
              <a:buFontTx/>
              <a:buChar char="-"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 приготовления пищи </a:t>
            </a:r>
          </a:p>
          <a:p>
            <a:pPr marL="171450" indent="-171450">
              <a:buFontTx/>
              <a:buChar char="-"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Бактериальные (продукт жизнедеятельности бактерий), запах продуктов жизнедеятельности человека относится к бактериальным, запах испорченной пищи имеет бактериальную природу.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Запах – это импульс, который посылается нашим носом в мозг. Там эта информация анализируется и это проходит очень быстро. Нос – это особый орган восприятия.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 по-разному воспринимает некоторые вещества, в зависимости от их </a:t>
            </a:r>
            <a:r>
              <a:rPr lang="ru-RU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Концентрация"/>
              </a:rPr>
              <a:t>концентрации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 воздухе. Обычно это нейтральное или приятное восприятие (средний уровень «нагрузки рецепторов»). Аромат становится неприятным запахом при высокой концентрации вещества («сенсорной перегрузке»).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большинстве случаев возникновение неприятного запаха в туалете связано с состоянием унитазов,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писсуаров, сливных отверстий и труб. А именно - неприятный запах обычно вызывают бактерии, обитающие в унитазах, писсуарах и сливных отверстиях и трубах. Бактерии, как и люди, в течение всей жизни потребляют пищу и выделяют ее отходы. Отходы жизнедеятельности некоторых видов бактерий представляют из себя сернистые соединения, и именно они являются причиной неприятного запаха.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Помните, как пахнет тухлое яйцо? Этот запах также вызван образованием в яйце сернистого соединения - сероводорода. Характерный запах компостных куч или скотных дворов тоже обязан своим "благоуханием" наличию сернистого соединения - метил-меркаптана. И оба эти соединения выделяют бактерии, живущие в унитазах, писсуарах, сливных отверстиях и трубах.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Эти вещества имеют общее название "летучих сернистых соединений" (ЛСС). Термин "летучие" означает, что эти вещества быстро испаряются, даже при нормальных температурах. "Летучестью" этих соединений и объясняется их способность быстро проникать, так сказать, в носы окружающих нас людей.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Хотя эти вещества в основном и образуют неприятный запах, бактерии, обитающие в туалетах, выделяют и другие продукты, имеющие весьма неприятный аромат. Вот некоторые из них: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Кадаврин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вещество, образующее характерный трупный запах.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Путресцин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образующий смрад при гниении мяса.</a:t>
            </a:r>
            <a:b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 Скатол - основная составляющая запаха человеческих фекалий.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BA236-6B6F-4DA8-A058-511BC855FA4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928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уничтожения запахов необходимо устранить причины:</a:t>
            </a:r>
          </a:p>
          <a:p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Очистка стоков.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Нередко причиной неприятных запахов являются засоренные стоки. Выполняйте очистку стоков, если в них плохо уходит вода. Также не забывайте про ежемесячную очистку стоков.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допускайте образования плесени.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Плесень является распространенной причиной запахов в ванне или туалете. Вдобавок, она вредна по соображениям гигиены. Выполняйте регулярный осмотр помещения с целью выявления плесени.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Очистка унитаза(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писсура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 отсутствие регулярной очистки унитаз может удерживать запах мочи. Часто люди забывают про унитаз при уборке. Для очистки унитаза можно использовать белый уксус.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 дезодорация предполагает в первую очередь осуществление мер, препятствующих возникновению дурных запахов.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 процессе использования на стенках унитаза появляются отложения. Но не стоит сразу грешить на плохой уход за сантехникой и недостаточный смыв. Эти отложения большей частью формируются из минеральных солей, присутствующих в воде для смыва. Кристаллы солей оседают на пористом фаянсе, а уже после к ним добавляются соли мочевины, биологические частицы естественных отходов, формируя благоприятную среду для развития бактерий. 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Мочевой камень внутри унитаза, явление прямо скажем, неприятное. Особенно много его бывает на старой сантехнике, которая из-за своей формы и шероховатой эмали накапливает невероятное количество мочевого камня и известковых отложений.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такое мочевой камень? Основная масса – это просто известковый налёт. Неприятный цвет и запах ему придают частицы фекалий, ржавчины и урины, заполняющие поры известковых образований. В такой среде активно размножаются бактерии и микроорганизмы, что только усиливает зловоние.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Используйте наши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средства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смягчения воды. Средство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попадает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бачок или в писсуар и смягчает воду, предотвращает появление известкового налёта, а так же дезинфицирует при каждом смывании.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Лучшими средствами для устранения нехороших миазмов из туалета, к примеру, для того, чтобы удалить запах мочи, станут те, которые не только маскируют запахи, но в первую очередь дезинфицируют и полностью упраздняют возможность размножения бактерий и микробов. Именно благодаря микроорганизмам появляется запах, с которым трудно бороться. Если перекрыть им возможность размножаться, скорее всего, запах исчезнет сам собой.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0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BA236-6B6F-4DA8-A058-511BC855FA4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087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ABA236-6B6F-4DA8-A058-511BC855FA4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3849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67" y="0"/>
            <a:ext cx="7850155" cy="6858000"/>
          </a:xfrm>
          <a:prstGeom prst="rect">
            <a:avLst/>
          </a:prstGeom>
          <a:noFill/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39" name="Picture 26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6860" y="510923"/>
            <a:ext cx="2749836" cy="50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800601" y="6105108"/>
            <a:ext cx="2483686" cy="291327"/>
          </a:xfrm>
        </p:spPr>
        <p:txBody>
          <a:bodyPr anchor="b" anchorCtr="0">
            <a:noAutofit/>
          </a:bodyPr>
          <a:lstStyle>
            <a:lvl1pPr algn="r"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561536" y="6105108"/>
            <a:ext cx="3840480" cy="291327"/>
          </a:xfrm>
        </p:spPr>
        <p:txBody>
          <a:bodyPr anchor="b"/>
          <a:lstStyle>
            <a:lvl1pPr algn="l"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1200">
                <a:solidFill>
                  <a:srgbClr val="1F497D"/>
                </a:solidFill>
              </a:defRPr>
            </a:lvl2pPr>
            <a:lvl3pPr>
              <a:buNone/>
              <a:defRPr sz="1200">
                <a:solidFill>
                  <a:srgbClr val="1F497D"/>
                </a:solidFill>
              </a:defRPr>
            </a:lvl3pPr>
            <a:lvl4pPr>
              <a:buNone/>
              <a:defRPr sz="1200">
                <a:solidFill>
                  <a:srgbClr val="1F497D"/>
                </a:solidFill>
              </a:defRPr>
            </a:lvl4pPr>
            <a:lvl5pPr>
              <a:buNone/>
              <a:defRPr sz="1200">
                <a:solidFill>
                  <a:srgbClr val="1F497D"/>
                </a:solidFill>
              </a:defRPr>
            </a:lvl5pPr>
          </a:lstStyle>
          <a:p>
            <a:pPr lvl="0"/>
            <a:r>
              <a:rPr lang="en-US" dirty="0" smtClean="0"/>
              <a:t>Click to insert presenter name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1536" y="1676404"/>
            <a:ext cx="6753664" cy="2229475"/>
          </a:xfrm>
        </p:spPr>
        <p:txBody>
          <a:bodyPr anchor="b"/>
          <a:lstStyle>
            <a:lvl1pPr>
              <a:lnSpc>
                <a:spcPts val="4500"/>
              </a:lnSpc>
              <a:defRPr sz="4000" b="1" i="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61536" y="3974760"/>
            <a:ext cx="6753664" cy="444843"/>
          </a:xfrm>
        </p:spPr>
        <p:txBody>
          <a:bodyPr/>
          <a:lstStyle>
            <a:lvl1pPr marL="0" indent="0">
              <a:buNone/>
              <a:defRPr sz="2000" b="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3988"/>
            <a:ext cx="9144000" cy="93147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2153" y="6027652"/>
            <a:ext cx="628650" cy="3731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1435" y="563664"/>
            <a:ext cx="795759" cy="5029200"/>
          </a:xfrm>
          <a:prstGeom prst="rect">
            <a:avLst/>
          </a:prstGeom>
          <a:noFill/>
          <a:ln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 gradient o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28601" y="304800"/>
            <a:ext cx="8429624" cy="914400"/>
          </a:xfrm>
          <a:prstGeom prst="rect">
            <a:avLst/>
          </a:prstGeom>
        </p:spPr>
        <p:txBody>
          <a:bodyPr vert="horz" lIns="91415" tIns="45708" rIns="91415" bIns="45708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5562600"/>
            <a:ext cx="8915400" cy="111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28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31200" y="450648"/>
            <a:ext cx="8586000" cy="799200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910000" y="6381983"/>
            <a:ext cx="234000" cy="201600"/>
          </a:xfrm>
          <a:prstGeom prst="rect">
            <a:avLst/>
          </a:prstGeom>
        </p:spPr>
        <p:txBody>
          <a:bodyPr lIns="91415" tIns="45708" rIns="91415" bIns="45708"/>
          <a:lstStyle/>
          <a:p>
            <a:fld id="{59BDAEC0-5858-4B93-96FA-D9D2650AD6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16619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Quote-Transition-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4590"/>
            <a:ext cx="9144000" cy="2943412"/>
          </a:xfrm>
          <a:prstGeom prst="rect">
            <a:avLst/>
          </a:prstGeom>
        </p:spPr>
      </p:pic>
      <p:sp>
        <p:nvSpPr>
          <p:cNvPr id="7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532322" y="6433063"/>
            <a:ext cx="187523" cy="169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71" tIns="32135" rIns="64271" bIns="32135" numCol="1" anchor="t" anchorCtr="0" compatLnSpc="1">
            <a:prstTxWarp prst="textNoShape">
              <a:avLst/>
            </a:prstTxWarp>
          </a:bodyPr>
          <a:lstStyle>
            <a:lvl1pPr algn="ctr">
              <a:defRPr sz="700" smtClean="0">
                <a:solidFill>
                  <a:schemeClr val="tx1"/>
                </a:solidFill>
                <a:latin typeface="BentonSans Medium"/>
                <a:ea typeface="ＭＳ Ｐゴシック" charset="0"/>
                <a:cs typeface="BentonSans Medium"/>
                <a:sym typeface="BBH Sequencia Mono Regular" charset="0"/>
              </a:defRPr>
            </a:lvl1pPr>
            <a:lvl2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pPr>
              <a:defRPr/>
            </a:pPr>
            <a:fld id="{A95D4A04-99C5-4C16-8EFA-28F156600A8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92674" y="973339"/>
            <a:ext cx="6358652" cy="491132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ts val="4219"/>
              </a:lnSpc>
              <a:buFontTx/>
              <a:buNone/>
              <a:defRPr sz="3100">
                <a:solidFill>
                  <a:srgbClr val="FFCF01"/>
                </a:solidFill>
                <a:latin typeface="BentonSans Bold" panose="02000503000000020004" pitchFamily="50" charset="0"/>
              </a:defRPr>
            </a:lvl1pPr>
            <a:lvl2pPr marL="0" indent="0" algn="l">
              <a:lnSpc>
                <a:spcPts val="4219"/>
              </a:lnSpc>
              <a:buFontTx/>
              <a:buNone/>
              <a:defRPr sz="3100">
                <a:solidFill>
                  <a:srgbClr val="FFCF01"/>
                </a:solidFill>
                <a:latin typeface="BentonSans Bold" panose="02000503000000020004" pitchFamily="50" charset="0"/>
              </a:defRPr>
            </a:lvl2pPr>
            <a:lvl3pPr marL="0" indent="0" algn="l">
              <a:lnSpc>
                <a:spcPts val="4219"/>
              </a:lnSpc>
              <a:buFontTx/>
              <a:buNone/>
              <a:defRPr sz="3100">
                <a:solidFill>
                  <a:srgbClr val="FFCF01"/>
                </a:solidFill>
                <a:latin typeface="BentonSans Bold" panose="02000503000000020004" pitchFamily="50" charset="0"/>
              </a:defRPr>
            </a:lvl3pPr>
            <a:lvl4pPr marL="0" indent="0" algn="l">
              <a:lnSpc>
                <a:spcPts val="4219"/>
              </a:lnSpc>
              <a:buFontTx/>
              <a:buNone/>
              <a:defRPr sz="3100">
                <a:solidFill>
                  <a:srgbClr val="FFCF01"/>
                </a:solidFill>
                <a:latin typeface="BentonSans Bold" panose="02000503000000020004" pitchFamily="50" charset="0"/>
              </a:defRPr>
            </a:lvl4pPr>
            <a:lvl5pPr marL="0" indent="0" algn="l">
              <a:lnSpc>
                <a:spcPts val="4219"/>
              </a:lnSpc>
              <a:buFontTx/>
              <a:buNone/>
              <a:defRPr sz="3100">
                <a:solidFill>
                  <a:srgbClr val="FFCF01"/>
                </a:solidFill>
                <a:latin typeface="BentonSans Bold" panose="02000503000000020004" pitchFamily="50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091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67" y="0"/>
            <a:ext cx="7850155" cy="6858000"/>
          </a:xfrm>
          <a:prstGeom prst="rect">
            <a:avLst/>
          </a:prstGeom>
          <a:noFill/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39" name="Picture 26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6860" y="510923"/>
            <a:ext cx="2749836" cy="50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800601" y="6105108"/>
            <a:ext cx="2483686" cy="291327"/>
          </a:xfrm>
        </p:spPr>
        <p:txBody>
          <a:bodyPr anchor="b" anchorCtr="0">
            <a:noAutofit/>
          </a:bodyPr>
          <a:lstStyle>
            <a:lvl1pPr algn="r"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561536" y="6105108"/>
            <a:ext cx="3840480" cy="291327"/>
          </a:xfrm>
        </p:spPr>
        <p:txBody>
          <a:bodyPr anchor="b"/>
          <a:lstStyle>
            <a:lvl1pPr algn="l"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>
              <a:buNone/>
              <a:defRPr sz="1200">
                <a:solidFill>
                  <a:srgbClr val="1F497D"/>
                </a:solidFill>
              </a:defRPr>
            </a:lvl2pPr>
            <a:lvl3pPr>
              <a:buNone/>
              <a:defRPr sz="1200">
                <a:solidFill>
                  <a:srgbClr val="1F497D"/>
                </a:solidFill>
              </a:defRPr>
            </a:lvl3pPr>
            <a:lvl4pPr>
              <a:buNone/>
              <a:defRPr sz="1200">
                <a:solidFill>
                  <a:srgbClr val="1F497D"/>
                </a:solidFill>
              </a:defRPr>
            </a:lvl4pPr>
            <a:lvl5pPr>
              <a:buNone/>
              <a:defRPr sz="1200">
                <a:solidFill>
                  <a:srgbClr val="1F497D"/>
                </a:solidFill>
              </a:defRPr>
            </a:lvl5pPr>
          </a:lstStyle>
          <a:p>
            <a:pPr lvl="0"/>
            <a:r>
              <a:rPr lang="en-US" dirty="0" smtClean="0"/>
              <a:t>Click to insert presenter name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1536" y="1676404"/>
            <a:ext cx="6753664" cy="2229475"/>
          </a:xfrm>
        </p:spPr>
        <p:txBody>
          <a:bodyPr anchor="b"/>
          <a:lstStyle>
            <a:lvl1pPr>
              <a:lnSpc>
                <a:spcPts val="4500"/>
              </a:lnSpc>
              <a:defRPr sz="4000" b="1" i="0"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61536" y="3974760"/>
            <a:ext cx="6753664" cy="444843"/>
          </a:xfrm>
        </p:spPr>
        <p:txBody>
          <a:bodyPr/>
          <a:lstStyle>
            <a:lvl1pPr marL="0" indent="0">
              <a:buNone/>
              <a:defRPr sz="2000" b="0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3988"/>
            <a:ext cx="9144000" cy="93147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2153" y="6027652"/>
            <a:ext cx="628650" cy="3731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1435" y="563664"/>
            <a:ext cx="795759" cy="5029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7805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2"/>
            <a:ext cx="8229600" cy="4754564"/>
          </a:xfrm>
        </p:spPr>
        <p:txBody>
          <a:bodyPr anchor="t"/>
          <a:lstStyle>
            <a:lvl1pPr>
              <a:buClr>
                <a:schemeClr val="accent2"/>
              </a:buCl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53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76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04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72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4"/>
            <a:ext cx="4038600" cy="490696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4"/>
            <a:ext cx="4038600" cy="490696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28601" y="304800"/>
            <a:ext cx="8429624" cy="914400"/>
          </a:xfrm>
          <a:prstGeom prst="rect">
            <a:avLst/>
          </a:prstGeom>
        </p:spPr>
        <p:txBody>
          <a:bodyPr vert="horz" lIns="91415" tIns="45708" rIns="91415" bIns="45708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408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4"/>
            <a:ext cx="5029200" cy="490696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219204"/>
            <a:ext cx="2971800" cy="490696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28601" y="304800"/>
            <a:ext cx="8429624" cy="914400"/>
          </a:xfrm>
          <a:prstGeom prst="rect">
            <a:avLst/>
          </a:prstGeom>
        </p:spPr>
        <p:txBody>
          <a:bodyPr vert="horz" lIns="91415" tIns="45708" rIns="91415" bIns="45708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31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2"/>
            <a:ext cx="8229600" cy="4754564"/>
          </a:xfrm>
        </p:spPr>
        <p:txBody>
          <a:bodyPr anchor="t"/>
          <a:lstStyle>
            <a:lvl1pPr>
              <a:buClr>
                <a:schemeClr val="accent2"/>
              </a:buCl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28601" y="304800"/>
            <a:ext cx="8429624" cy="914400"/>
          </a:xfrm>
          <a:prstGeom prst="rect">
            <a:avLst/>
          </a:prstGeom>
        </p:spPr>
        <p:txBody>
          <a:bodyPr vert="horz" lIns="91415" tIns="45708" rIns="91415" bIns="45708"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4"/>
            <a:ext cx="2971800" cy="490696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0" y="1219204"/>
            <a:ext cx="5029200" cy="490696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28601" y="304800"/>
            <a:ext cx="8429624" cy="914400"/>
          </a:xfrm>
          <a:prstGeom prst="rect">
            <a:avLst/>
          </a:prstGeom>
        </p:spPr>
        <p:txBody>
          <a:bodyPr vert="horz" lIns="91415" tIns="45708" rIns="91415" bIns="45708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280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65239"/>
            <a:ext cx="4040188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078" indent="0">
              <a:buNone/>
              <a:defRPr sz="2000" b="1"/>
            </a:lvl2pPr>
            <a:lvl3pPr marL="914157" indent="0">
              <a:buNone/>
              <a:defRPr sz="1800" b="1"/>
            </a:lvl3pPr>
            <a:lvl4pPr marL="1371234" indent="0">
              <a:buNone/>
              <a:defRPr sz="1600" b="1"/>
            </a:lvl4pPr>
            <a:lvl5pPr marL="1828312" indent="0">
              <a:buNone/>
              <a:defRPr sz="1600" b="1"/>
            </a:lvl5pPr>
            <a:lvl6pPr marL="2285391" indent="0">
              <a:buNone/>
              <a:defRPr sz="1600" b="1"/>
            </a:lvl6pPr>
            <a:lvl7pPr marL="2742469" indent="0">
              <a:buNone/>
              <a:defRPr sz="1600" b="1"/>
            </a:lvl7pPr>
            <a:lvl8pPr marL="3199548" indent="0">
              <a:buNone/>
              <a:defRPr sz="1600" b="1"/>
            </a:lvl8pPr>
            <a:lvl9pPr marL="36566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05000"/>
            <a:ext cx="4040188" cy="3951288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265239"/>
            <a:ext cx="4041775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078" indent="0">
              <a:buNone/>
              <a:defRPr sz="2000" b="1"/>
            </a:lvl2pPr>
            <a:lvl3pPr marL="914157" indent="0">
              <a:buNone/>
              <a:defRPr sz="1800" b="1"/>
            </a:lvl3pPr>
            <a:lvl4pPr marL="1371234" indent="0">
              <a:buNone/>
              <a:defRPr sz="1600" b="1"/>
            </a:lvl4pPr>
            <a:lvl5pPr marL="1828312" indent="0">
              <a:buNone/>
              <a:defRPr sz="1600" b="1"/>
            </a:lvl5pPr>
            <a:lvl6pPr marL="2285391" indent="0">
              <a:buNone/>
              <a:defRPr sz="1600" b="1"/>
            </a:lvl6pPr>
            <a:lvl7pPr marL="2742469" indent="0">
              <a:buNone/>
              <a:defRPr sz="1600" b="1"/>
            </a:lvl7pPr>
            <a:lvl8pPr marL="3199548" indent="0">
              <a:buNone/>
              <a:defRPr sz="1600" b="1"/>
            </a:lvl8pPr>
            <a:lvl9pPr marL="36566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905000"/>
            <a:ext cx="4041775" cy="3951288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28601" y="304800"/>
            <a:ext cx="8429624" cy="914400"/>
          </a:xfrm>
          <a:prstGeom prst="rect">
            <a:avLst/>
          </a:prstGeom>
        </p:spPr>
        <p:txBody>
          <a:bodyPr vert="horz" lIns="91415" tIns="45708" rIns="91415" bIns="45708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481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28601" y="304800"/>
            <a:ext cx="8429624" cy="914400"/>
          </a:xfrm>
          <a:prstGeom prst="rect">
            <a:avLst/>
          </a:prstGeom>
        </p:spPr>
        <p:txBody>
          <a:bodyPr vert="horz" lIns="91415" tIns="45708" rIns="91415" bIns="45708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758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28601" y="304800"/>
            <a:ext cx="8429624" cy="914400"/>
          </a:xfrm>
          <a:prstGeom prst="rect">
            <a:avLst/>
          </a:prstGeom>
        </p:spPr>
        <p:txBody>
          <a:bodyPr vert="horz" lIns="91415" tIns="45708" rIns="91415" bIns="45708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228600" y="5867400"/>
            <a:ext cx="86106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851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 gradi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28601" y="304800"/>
            <a:ext cx="8429624" cy="914400"/>
          </a:xfrm>
          <a:prstGeom prst="rect">
            <a:avLst/>
          </a:prstGeom>
        </p:spPr>
        <p:txBody>
          <a:bodyPr vert="horz" lIns="91415" tIns="45708" rIns="91415" bIns="45708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411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 gradient o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28601" y="304800"/>
            <a:ext cx="8429624" cy="914400"/>
          </a:xfrm>
          <a:prstGeom prst="rect">
            <a:avLst/>
          </a:prstGeom>
        </p:spPr>
        <p:txBody>
          <a:bodyPr vert="horz" lIns="91415" tIns="45708" rIns="91415" bIns="45708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5562600"/>
            <a:ext cx="8915400" cy="111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889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8D64F-9C91-4A12-AEC1-3A95C3AAD42A}" type="slidenum">
              <a:rPr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6" name="Line 1"/>
          <p:cNvSpPr>
            <a:spLocks noChangeShapeType="1"/>
          </p:cNvSpPr>
          <p:nvPr userDrawn="1"/>
        </p:nvSpPr>
        <p:spPr bwMode="auto">
          <a:xfrm>
            <a:off x="506530" y="6400203"/>
            <a:ext cx="8229094" cy="0"/>
          </a:xfrm>
          <a:prstGeom prst="line">
            <a:avLst/>
          </a:prstGeom>
          <a:noFill/>
          <a:ln w="3175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3000" dirty="0">
              <a:solidFill>
                <a:srgbClr val="000000"/>
              </a:solidFill>
              <a:latin typeface="BBH Sequencia Mono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5071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8D64F-9C91-4A12-AEC1-3A95C3AAD42A}" type="slidenum">
              <a:rPr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8" name="Line 1"/>
          <p:cNvSpPr>
            <a:spLocks noChangeShapeType="1"/>
          </p:cNvSpPr>
          <p:nvPr userDrawn="1"/>
        </p:nvSpPr>
        <p:spPr bwMode="auto">
          <a:xfrm>
            <a:off x="506530" y="6400203"/>
            <a:ext cx="8229094" cy="0"/>
          </a:xfrm>
          <a:prstGeom prst="line">
            <a:avLst/>
          </a:prstGeom>
          <a:noFill/>
          <a:ln w="3175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3000" dirty="0">
              <a:solidFill>
                <a:srgbClr val="000000"/>
              </a:solidFill>
              <a:latin typeface="BBH Sequencia Mono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8812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SIC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8D64F-9C91-4A12-AEC1-3A95C3AAD42A}" type="slidenum">
              <a:rPr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7" name="Line 1"/>
          <p:cNvSpPr>
            <a:spLocks noChangeShapeType="1"/>
          </p:cNvSpPr>
          <p:nvPr userDrawn="1"/>
        </p:nvSpPr>
        <p:spPr bwMode="auto">
          <a:xfrm>
            <a:off x="506530" y="6400203"/>
            <a:ext cx="8229094" cy="0"/>
          </a:xfrm>
          <a:prstGeom prst="line">
            <a:avLst/>
          </a:prstGeom>
          <a:noFill/>
          <a:ln w="3175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3000" dirty="0">
              <a:solidFill>
                <a:srgbClr val="000000"/>
              </a:solidFill>
              <a:latin typeface="BBH Sequencia Mono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2255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YELLOW BAND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6400210"/>
            <a:ext cx="9144000" cy="457797"/>
          </a:xfrm>
          <a:prstGeom prst="rect">
            <a:avLst/>
          </a:prstGeom>
          <a:solidFill>
            <a:srgbClr val="F5DA16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4260" tIns="32130" rIns="64260" bIns="32130" numCol="1" rtlCol="0" anchor="t" anchorCtr="0" compatLnSpc="1">
            <a:prstTxWarp prst="textNoShape">
              <a:avLst/>
            </a:prstTxWarp>
          </a:bodyPr>
          <a:lstStyle/>
          <a:p>
            <a:pPr defTabSz="642612">
              <a:spcBef>
                <a:spcPct val="0"/>
              </a:spcBef>
              <a:buClrTx/>
              <a:buSzTx/>
              <a:buFontTx/>
              <a:buNone/>
            </a:pPr>
            <a:endParaRPr lang="en-US" sz="30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8D64F-9C91-4A12-AEC1-3A95C3AAD42A}" type="slidenum">
              <a:rPr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934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4"/>
            <a:ext cx="4038600" cy="490696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4"/>
            <a:ext cx="4038600" cy="490696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28601" y="304800"/>
            <a:ext cx="8429624" cy="914400"/>
          </a:xfrm>
          <a:prstGeom prst="rect">
            <a:avLst/>
          </a:prstGeom>
        </p:spPr>
        <p:txBody>
          <a:bodyPr vert="horz" lIns="91415" tIns="45708" rIns="91415" bIns="45708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BAND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6400210"/>
            <a:ext cx="9144000" cy="457797"/>
          </a:xfrm>
          <a:prstGeom prst="rect">
            <a:avLst/>
          </a:prstGeom>
          <a:solidFill>
            <a:srgbClr val="F5DA16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4260" tIns="32130" rIns="64260" bIns="32130" numCol="1" rtlCol="0" anchor="t" anchorCtr="0" compatLnSpc="1">
            <a:prstTxWarp prst="textNoShape">
              <a:avLst/>
            </a:prstTxWarp>
          </a:bodyPr>
          <a:lstStyle/>
          <a:p>
            <a:pPr defTabSz="642612">
              <a:spcBef>
                <a:spcPct val="0"/>
              </a:spcBef>
              <a:buClrTx/>
              <a:buSzTx/>
              <a:buFontTx/>
              <a:buNone/>
            </a:pPr>
            <a:endParaRPr lang="en-US" sz="30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8D64F-9C91-4A12-AEC1-3A95C3AAD42A}" type="slidenum">
              <a:rPr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06919" y="1600654"/>
            <a:ext cx="8228707" cy="45251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3989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BORDER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8D64F-9C91-4A12-AEC1-3A95C3AAD42A}" type="slidenum">
              <a:rPr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7" y="1"/>
            <a:ext cx="148817" cy="6858000"/>
          </a:xfrm>
          <a:prstGeom prst="rect">
            <a:avLst/>
          </a:prstGeom>
          <a:solidFill>
            <a:srgbClr val="F5DA16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4260" tIns="32130" rIns="64260" bIns="32130" numCol="1" rtlCol="0" anchor="t" anchorCtr="0" compatLnSpc="1">
            <a:prstTxWarp prst="textNoShape">
              <a:avLst/>
            </a:prstTxWarp>
          </a:bodyPr>
          <a:lstStyle/>
          <a:p>
            <a:pPr defTabSz="642612">
              <a:spcBef>
                <a:spcPct val="0"/>
              </a:spcBef>
              <a:buClrTx/>
              <a:buSzTx/>
              <a:buFontTx/>
              <a:buNone/>
            </a:pPr>
            <a:endParaRPr lang="en-US" sz="30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9003764" y="1"/>
            <a:ext cx="148817" cy="6858000"/>
          </a:xfrm>
          <a:prstGeom prst="rect">
            <a:avLst/>
          </a:prstGeom>
          <a:solidFill>
            <a:srgbClr val="F5DA16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4260" tIns="32130" rIns="64260" bIns="32130" numCol="1" rtlCol="0" anchor="t" anchorCtr="0" compatLnSpc="1">
            <a:prstTxWarp prst="textNoShape">
              <a:avLst/>
            </a:prstTxWarp>
          </a:bodyPr>
          <a:lstStyle/>
          <a:p>
            <a:pPr defTabSz="642612">
              <a:spcBef>
                <a:spcPct val="0"/>
              </a:spcBef>
              <a:buClrTx/>
              <a:buSzTx/>
              <a:buFontTx/>
              <a:buNone/>
            </a:pPr>
            <a:endParaRPr lang="en-US" sz="30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3"/>
            <a:ext cx="9144000" cy="148816"/>
          </a:xfrm>
          <a:prstGeom prst="rect">
            <a:avLst/>
          </a:prstGeom>
          <a:solidFill>
            <a:srgbClr val="F5DA16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4260" tIns="32130" rIns="64260" bIns="32130" numCol="1" rtlCol="0" anchor="t" anchorCtr="0" compatLnSpc="1">
            <a:prstTxWarp prst="textNoShape">
              <a:avLst/>
            </a:prstTxWarp>
          </a:bodyPr>
          <a:lstStyle/>
          <a:p>
            <a:pPr defTabSz="642612">
              <a:spcBef>
                <a:spcPct val="0"/>
              </a:spcBef>
              <a:buClrTx/>
              <a:buSzTx/>
              <a:buFontTx/>
              <a:buNone/>
            </a:pPr>
            <a:endParaRPr lang="en-US" sz="30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6709185"/>
            <a:ext cx="9144000" cy="148816"/>
          </a:xfrm>
          <a:prstGeom prst="rect">
            <a:avLst/>
          </a:prstGeom>
          <a:solidFill>
            <a:srgbClr val="F5DA16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4260" tIns="32130" rIns="64260" bIns="32130" numCol="1" rtlCol="0" anchor="t" anchorCtr="0" compatLnSpc="1">
            <a:prstTxWarp prst="textNoShape">
              <a:avLst/>
            </a:prstTxWarp>
          </a:bodyPr>
          <a:lstStyle/>
          <a:p>
            <a:pPr defTabSz="642612">
              <a:spcBef>
                <a:spcPct val="0"/>
              </a:spcBef>
              <a:buClrTx/>
              <a:buSzTx/>
              <a:buFontTx/>
              <a:buNone/>
            </a:pPr>
            <a:endParaRPr lang="en-US" sz="30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Line 1"/>
          <p:cNvSpPr>
            <a:spLocks noChangeShapeType="1"/>
          </p:cNvSpPr>
          <p:nvPr userDrawn="1"/>
        </p:nvSpPr>
        <p:spPr bwMode="auto">
          <a:xfrm>
            <a:off x="506530" y="6400203"/>
            <a:ext cx="8229094" cy="0"/>
          </a:xfrm>
          <a:prstGeom prst="line">
            <a:avLst/>
          </a:prstGeom>
          <a:noFill/>
          <a:ln w="3175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3000" dirty="0">
              <a:solidFill>
                <a:srgbClr val="000000"/>
              </a:solidFill>
              <a:latin typeface="BBH Sequencia Mono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2115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BORDER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8D64F-9C91-4A12-AEC1-3A95C3AAD42A}" type="slidenum">
              <a:rPr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7" y="1"/>
            <a:ext cx="148817" cy="6858000"/>
          </a:xfrm>
          <a:prstGeom prst="rect">
            <a:avLst/>
          </a:prstGeom>
          <a:solidFill>
            <a:srgbClr val="F5DA16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4260" tIns="32130" rIns="64260" bIns="32130" numCol="1" rtlCol="0" anchor="t" anchorCtr="0" compatLnSpc="1">
            <a:prstTxWarp prst="textNoShape">
              <a:avLst/>
            </a:prstTxWarp>
          </a:bodyPr>
          <a:lstStyle/>
          <a:p>
            <a:pPr defTabSz="642612">
              <a:spcBef>
                <a:spcPct val="0"/>
              </a:spcBef>
              <a:buClrTx/>
              <a:buSzTx/>
              <a:buFontTx/>
              <a:buNone/>
            </a:pPr>
            <a:endParaRPr lang="en-US" sz="30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9003764" y="1"/>
            <a:ext cx="148817" cy="6858000"/>
          </a:xfrm>
          <a:prstGeom prst="rect">
            <a:avLst/>
          </a:prstGeom>
          <a:solidFill>
            <a:srgbClr val="F5DA16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4260" tIns="32130" rIns="64260" bIns="32130" numCol="1" rtlCol="0" anchor="t" anchorCtr="0" compatLnSpc="1">
            <a:prstTxWarp prst="textNoShape">
              <a:avLst/>
            </a:prstTxWarp>
          </a:bodyPr>
          <a:lstStyle/>
          <a:p>
            <a:pPr defTabSz="642612">
              <a:spcBef>
                <a:spcPct val="0"/>
              </a:spcBef>
              <a:buClrTx/>
              <a:buSzTx/>
              <a:buFontTx/>
              <a:buNone/>
            </a:pPr>
            <a:endParaRPr lang="en-US" sz="30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3"/>
            <a:ext cx="9144000" cy="148816"/>
          </a:xfrm>
          <a:prstGeom prst="rect">
            <a:avLst/>
          </a:prstGeom>
          <a:solidFill>
            <a:srgbClr val="F5DA16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4260" tIns="32130" rIns="64260" bIns="32130" numCol="1" rtlCol="0" anchor="t" anchorCtr="0" compatLnSpc="1">
            <a:prstTxWarp prst="textNoShape">
              <a:avLst/>
            </a:prstTxWarp>
          </a:bodyPr>
          <a:lstStyle/>
          <a:p>
            <a:pPr defTabSz="642612">
              <a:spcBef>
                <a:spcPct val="0"/>
              </a:spcBef>
              <a:buClrTx/>
              <a:buSzTx/>
              <a:buFontTx/>
              <a:buNone/>
            </a:pPr>
            <a:endParaRPr lang="en-US" sz="30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6709185"/>
            <a:ext cx="9144000" cy="148816"/>
          </a:xfrm>
          <a:prstGeom prst="rect">
            <a:avLst/>
          </a:prstGeom>
          <a:solidFill>
            <a:srgbClr val="F5DA16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4260" tIns="32130" rIns="64260" bIns="32130" numCol="1" rtlCol="0" anchor="t" anchorCtr="0" compatLnSpc="1">
            <a:prstTxWarp prst="textNoShape">
              <a:avLst/>
            </a:prstTxWarp>
          </a:bodyPr>
          <a:lstStyle/>
          <a:p>
            <a:pPr defTabSz="642612">
              <a:spcBef>
                <a:spcPct val="0"/>
              </a:spcBef>
              <a:buClrTx/>
              <a:buSzTx/>
              <a:buFontTx/>
              <a:buNone/>
            </a:pPr>
            <a:endParaRPr lang="en-US" sz="30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0" name="Line 1"/>
          <p:cNvSpPr>
            <a:spLocks noChangeShapeType="1"/>
          </p:cNvSpPr>
          <p:nvPr userDrawn="1"/>
        </p:nvSpPr>
        <p:spPr bwMode="auto">
          <a:xfrm>
            <a:off x="506530" y="6400203"/>
            <a:ext cx="8229094" cy="0"/>
          </a:xfrm>
          <a:prstGeom prst="line">
            <a:avLst/>
          </a:prstGeom>
          <a:noFill/>
          <a:ln w="3175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3000" dirty="0">
              <a:solidFill>
                <a:srgbClr val="000000"/>
              </a:solidFill>
              <a:latin typeface="BBH Sequencia Mono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0337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no background gradient o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28601" y="304800"/>
            <a:ext cx="8429624" cy="914400"/>
          </a:xfrm>
          <a:prstGeom prst="rect">
            <a:avLst/>
          </a:prstGeom>
        </p:spPr>
        <p:txBody>
          <a:bodyPr vert="horz" lIns="91415" tIns="45708" rIns="91415" bIns="45708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5562600"/>
            <a:ext cx="8915400" cy="111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815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 - no background gradient o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28601" y="304800"/>
            <a:ext cx="8429624" cy="914400"/>
          </a:xfrm>
          <a:prstGeom prst="rect">
            <a:avLst/>
          </a:prstGeom>
        </p:spPr>
        <p:txBody>
          <a:bodyPr vert="horz" lIns="91415" tIns="45708" rIns="91415" bIns="45708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5562600"/>
            <a:ext cx="8915400" cy="111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815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3679031"/>
            <a:ext cx="9144000" cy="65775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4263" tIns="32131" rIns="64263" bIns="32131" numCol="1" rtlCol="0" anchor="ctr" anchorCtr="0" compatLnSpc="1">
            <a:prstTxWarp prst="textNoShape">
              <a:avLst/>
            </a:prstTxWarp>
          </a:bodyPr>
          <a:lstStyle/>
          <a:p>
            <a:pPr defTabSz="642644">
              <a:spcBef>
                <a:spcPct val="0"/>
              </a:spcBef>
              <a:buClrTx/>
              <a:buSzTx/>
              <a:buFontTx/>
              <a:buNone/>
            </a:pPr>
            <a:endParaRPr lang="en-US" sz="30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9" name="Line 1"/>
          <p:cNvSpPr>
            <a:spLocks noChangeShapeType="1"/>
          </p:cNvSpPr>
          <p:nvPr userDrawn="1"/>
        </p:nvSpPr>
        <p:spPr bwMode="auto">
          <a:xfrm>
            <a:off x="4189821" y="4796282"/>
            <a:ext cx="747408" cy="0"/>
          </a:xfrm>
          <a:prstGeom prst="line">
            <a:avLst/>
          </a:prstGeom>
          <a:noFill/>
          <a:ln w="3175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3000" dirty="0">
              <a:solidFill>
                <a:srgbClr val="000000"/>
              </a:solidFill>
              <a:latin typeface="BBH Sequencia Mono"/>
              <a:sym typeface="Gill Sans" charset="0"/>
            </a:endParaRPr>
          </a:p>
        </p:txBody>
      </p:sp>
      <p:pic>
        <p:nvPicPr>
          <p:cNvPr id="12" name="Picture 11" descr="Rubbermaid 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9596" y="1714662"/>
            <a:ext cx="2397613" cy="11898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65281"/>
            <a:ext cx="9144000" cy="476092"/>
          </a:xfrm>
          <a:prstGeom prst="rect">
            <a:avLst/>
          </a:prstGeom>
        </p:spPr>
        <p:txBody>
          <a:bodyPr wrap="none" lIns="64266" tIns="32134" rIns="64266" bIns="32134">
            <a:noAutofit/>
          </a:bodyPr>
          <a:lstStyle>
            <a:lvl1pPr>
              <a:defRPr sz="2700" b="1">
                <a:solidFill>
                  <a:schemeClr val="accent2"/>
                </a:solidFill>
                <a:latin typeface="BentonSans Bold"/>
              </a:defRPr>
            </a:lvl1pPr>
          </a:lstStyle>
          <a:p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058548" y="4513737"/>
            <a:ext cx="932259" cy="281285"/>
          </a:xfrm>
          <a:prstGeom prst="rect">
            <a:avLst/>
          </a:prstGeom>
        </p:spPr>
        <p:txBody>
          <a:bodyPr lIns="64266" tIns="32134" rIns="64266" bIns="32134"/>
          <a:lstStyle>
            <a:lvl1pPr marL="223141" indent="0" algn="l">
              <a:buNone/>
              <a:defRPr sz="1300" baseline="0"/>
            </a:lvl1pPr>
          </a:lstStyle>
          <a:p>
            <a:pPr lvl="0"/>
            <a:r>
              <a:rPr lang="en-US" sz="1100" baseline="0" dirty="0" err="1" smtClean="0"/>
              <a:t>x.xx.xx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911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532322" y="6433062"/>
            <a:ext cx="187523" cy="169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63" tIns="32131" rIns="64263" bIns="32131" numCol="1" anchor="t" anchorCtr="0" compatLnSpc="1">
            <a:prstTxWarp prst="textNoShape">
              <a:avLst/>
            </a:prstTxWarp>
          </a:bodyPr>
          <a:lstStyle>
            <a:lvl1pPr algn="ctr">
              <a:defRPr sz="700" smtClean="0">
                <a:solidFill>
                  <a:schemeClr val="tx1"/>
                </a:solidFill>
                <a:latin typeface="BentonSans Medium"/>
                <a:ea typeface="ＭＳ Ｐゴシック" charset="0"/>
                <a:cs typeface="BentonSans Medium"/>
                <a:sym typeface="BBH Sequencia Mono Regular" charset="0"/>
              </a:defRPr>
            </a:lvl1pPr>
            <a:lvl2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algn="l"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+mn-lt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fld id="{CCA96413-D046-AA43-908D-C0E5E640B4D8}" type="slidenum">
              <a:rPr lang="en-US">
                <a:solidFill>
                  <a:srgbClr val="00000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Line 1"/>
          <p:cNvSpPr>
            <a:spLocks noChangeShapeType="1"/>
          </p:cNvSpPr>
          <p:nvPr userDrawn="1"/>
        </p:nvSpPr>
        <p:spPr bwMode="auto">
          <a:xfrm>
            <a:off x="464344" y="6400203"/>
            <a:ext cx="8255496" cy="0"/>
          </a:xfrm>
          <a:prstGeom prst="line">
            <a:avLst/>
          </a:prstGeom>
          <a:noFill/>
          <a:ln w="3175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sz="3000" dirty="0">
              <a:solidFill>
                <a:srgbClr val="000000"/>
              </a:solidFill>
              <a:latin typeface="BBH Sequencia Mono"/>
              <a:sym typeface="Gill Sans" charset="0"/>
            </a:endParaRPr>
          </a:p>
        </p:txBody>
      </p:sp>
      <p:sp>
        <p:nvSpPr>
          <p:cNvPr id="22" name="Rectangle 21"/>
          <p:cNvSpPr/>
          <p:nvPr userDrawn="1"/>
        </p:nvSpPr>
        <p:spPr bwMode="auto">
          <a:xfrm>
            <a:off x="1643062" y="503110"/>
            <a:ext cx="7500938" cy="65775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4263" tIns="32131" rIns="64263" bIns="32131" numCol="1" rtlCol="0" anchor="t" anchorCtr="0" compatLnSpc="1">
            <a:prstTxWarp prst="textNoShape">
              <a:avLst/>
            </a:prstTxWarp>
          </a:bodyPr>
          <a:lstStyle/>
          <a:p>
            <a:pPr defTabSz="642644">
              <a:spcBef>
                <a:spcPct val="0"/>
              </a:spcBef>
              <a:buClrTx/>
              <a:buSzTx/>
              <a:buFontTx/>
              <a:buNone/>
            </a:pPr>
            <a:endParaRPr lang="en-US" sz="3000" dirty="0">
              <a:solidFill>
                <a:srgbClr val="F5DA16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23" name="Picture 22" descr="Rubbermaid 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46" y="503113"/>
            <a:ext cx="941154" cy="4670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43065" y="604972"/>
            <a:ext cx="7092563" cy="455625"/>
          </a:xfrm>
          <a:prstGeom prst="rect">
            <a:avLst/>
          </a:prstGeom>
        </p:spPr>
        <p:txBody>
          <a:bodyPr wrap="none" lIns="64266" tIns="32134" rIns="64266" bIns="32134" anchor="ctr">
            <a:noAutofit/>
          </a:bodyPr>
          <a:lstStyle>
            <a:lvl1pPr algn="r">
              <a:defRPr lang="en-GB" sz="2500" b="1">
                <a:solidFill>
                  <a:schemeClr val="accent2"/>
                </a:solidFill>
                <a:latin typeface="BentonSans Bold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 userDrawn="1"/>
        </p:nvSpPr>
        <p:spPr>
          <a:xfrm>
            <a:off x="506919" y="1600652"/>
            <a:ext cx="8228707" cy="4525119"/>
          </a:xfrm>
          <a:prstGeom prst="rect">
            <a:avLst/>
          </a:prstGeom>
        </p:spPr>
        <p:txBody>
          <a:bodyPr vert="horz" lIns="64266" tIns="32134" rIns="64266" bIns="32134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entonSans Bold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BentonSans Bold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entonSans Bold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BentonSans Bold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BentonSans Bold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002" indent="-241002" defTabSz="642678" fontAlgn="auto">
              <a:spcAft>
                <a:spcPts val="0"/>
              </a:spcAft>
              <a:buClr>
                <a:srgbClr val="D1282E"/>
              </a:buClr>
              <a:buSzTx/>
              <a:defRPr/>
            </a:pPr>
            <a:r>
              <a:rPr lang="en-US" sz="2000" dirty="0" smtClean="0">
                <a:solidFill>
                  <a:srgbClr val="000000"/>
                </a:solidFill>
                <a:sym typeface="Gill Sans" charset="0"/>
              </a:rPr>
              <a:t>Click to edit Master text styles</a:t>
            </a:r>
          </a:p>
          <a:p>
            <a:pPr marL="522175" lvl="1" indent="-200836" defTabSz="642678" fontAlgn="auto">
              <a:spcAft>
                <a:spcPts val="0"/>
              </a:spcAft>
              <a:buClr>
                <a:srgbClr val="D1282E"/>
              </a:buClr>
              <a:buSzTx/>
              <a:defRPr/>
            </a:pPr>
            <a:r>
              <a:rPr lang="en-US" sz="1700" dirty="0" smtClean="0">
                <a:solidFill>
                  <a:srgbClr val="000000"/>
                </a:solidFill>
                <a:sym typeface="Gill Sans" charset="0"/>
              </a:rPr>
              <a:t>Second level</a:t>
            </a:r>
          </a:p>
          <a:p>
            <a:pPr marL="803346" lvl="2" indent="-160669" defTabSz="642678" fontAlgn="auto">
              <a:spcAft>
                <a:spcPts val="0"/>
              </a:spcAft>
              <a:buClr>
                <a:srgbClr val="D1282E"/>
              </a:buClr>
              <a:buSzTx/>
              <a:defRPr/>
            </a:pPr>
            <a:r>
              <a:rPr lang="en-US" sz="1400" dirty="0" smtClean="0">
                <a:solidFill>
                  <a:srgbClr val="000000"/>
                </a:solidFill>
                <a:sym typeface="Gill Sans" charset="0"/>
              </a:rPr>
              <a:t>Third level</a:t>
            </a:r>
          </a:p>
          <a:p>
            <a:pPr marL="1124687" lvl="3" indent="-160669" defTabSz="642678" fontAlgn="auto">
              <a:spcAft>
                <a:spcPts val="0"/>
              </a:spcAft>
              <a:buClr>
                <a:srgbClr val="D1282E"/>
              </a:buClr>
              <a:buSzTx/>
              <a:defRPr/>
            </a:pPr>
            <a:r>
              <a:rPr lang="en-US" sz="1300" dirty="0" smtClean="0">
                <a:solidFill>
                  <a:srgbClr val="000000"/>
                </a:solidFill>
                <a:sym typeface="Gill Sans" charset="0"/>
              </a:rPr>
              <a:t>Fourth level</a:t>
            </a:r>
          </a:p>
          <a:p>
            <a:pPr marL="1446025" lvl="4" indent="-160669" defTabSz="642678" fontAlgn="auto">
              <a:spcAft>
                <a:spcPts val="0"/>
              </a:spcAft>
              <a:buClr>
                <a:srgbClr val="D1282E"/>
              </a:buClr>
              <a:buSzTx/>
              <a:defRPr/>
            </a:pPr>
            <a:r>
              <a:rPr lang="en-US" sz="1300" dirty="0" smtClean="0">
                <a:solidFill>
                  <a:srgbClr val="000000"/>
                </a:solidFill>
                <a:sym typeface="Gill Sans" charset="0"/>
              </a:rPr>
              <a:t>Fifth level</a:t>
            </a:r>
            <a:endParaRPr lang="en-GB" sz="1300" dirty="0">
              <a:solidFill>
                <a:srgbClr val="000000"/>
              </a:solidFill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96547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no background gradient o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28601" y="304800"/>
            <a:ext cx="8429624" cy="914400"/>
          </a:xfrm>
          <a:prstGeom prst="rect">
            <a:avLst/>
          </a:prstGeom>
        </p:spPr>
        <p:txBody>
          <a:bodyPr vert="horz" lIns="91415" tIns="45708" rIns="91415" bIns="45708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5562600"/>
            <a:ext cx="8915400" cy="111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527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4"/>
            <a:ext cx="5029200" cy="490696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219204"/>
            <a:ext cx="2971800" cy="490696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28601" y="304800"/>
            <a:ext cx="8429624" cy="914400"/>
          </a:xfrm>
          <a:prstGeom prst="rect">
            <a:avLst/>
          </a:prstGeom>
        </p:spPr>
        <p:txBody>
          <a:bodyPr vert="horz" lIns="91415" tIns="45708" rIns="91415" bIns="45708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4"/>
            <a:ext cx="2971800" cy="490696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0" y="1219204"/>
            <a:ext cx="5029200" cy="490696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28601" y="304800"/>
            <a:ext cx="8429624" cy="914400"/>
          </a:xfrm>
          <a:prstGeom prst="rect">
            <a:avLst/>
          </a:prstGeom>
        </p:spPr>
        <p:txBody>
          <a:bodyPr vert="horz" lIns="91415" tIns="45708" rIns="91415" bIns="45708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65239"/>
            <a:ext cx="4040188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078" indent="0">
              <a:buNone/>
              <a:defRPr sz="2000" b="1"/>
            </a:lvl2pPr>
            <a:lvl3pPr marL="914157" indent="0">
              <a:buNone/>
              <a:defRPr sz="1800" b="1"/>
            </a:lvl3pPr>
            <a:lvl4pPr marL="1371234" indent="0">
              <a:buNone/>
              <a:defRPr sz="1600" b="1"/>
            </a:lvl4pPr>
            <a:lvl5pPr marL="1828312" indent="0">
              <a:buNone/>
              <a:defRPr sz="1600" b="1"/>
            </a:lvl5pPr>
            <a:lvl6pPr marL="2285391" indent="0">
              <a:buNone/>
              <a:defRPr sz="1600" b="1"/>
            </a:lvl6pPr>
            <a:lvl7pPr marL="2742469" indent="0">
              <a:buNone/>
              <a:defRPr sz="1600" b="1"/>
            </a:lvl7pPr>
            <a:lvl8pPr marL="3199548" indent="0">
              <a:buNone/>
              <a:defRPr sz="1600" b="1"/>
            </a:lvl8pPr>
            <a:lvl9pPr marL="36566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05000"/>
            <a:ext cx="4040188" cy="3951288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265239"/>
            <a:ext cx="4041775" cy="639763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078" indent="0">
              <a:buNone/>
              <a:defRPr sz="2000" b="1"/>
            </a:lvl2pPr>
            <a:lvl3pPr marL="914157" indent="0">
              <a:buNone/>
              <a:defRPr sz="1800" b="1"/>
            </a:lvl3pPr>
            <a:lvl4pPr marL="1371234" indent="0">
              <a:buNone/>
              <a:defRPr sz="1600" b="1"/>
            </a:lvl4pPr>
            <a:lvl5pPr marL="1828312" indent="0">
              <a:buNone/>
              <a:defRPr sz="1600" b="1"/>
            </a:lvl5pPr>
            <a:lvl6pPr marL="2285391" indent="0">
              <a:buNone/>
              <a:defRPr sz="1600" b="1"/>
            </a:lvl6pPr>
            <a:lvl7pPr marL="2742469" indent="0">
              <a:buNone/>
              <a:defRPr sz="1600" b="1"/>
            </a:lvl7pPr>
            <a:lvl8pPr marL="3199548" indent="0">
              <a:buNone/>
              <a:defRPr sz="1600" b="1"/>
            </a:lvl8pPr>
            <a:lvl9pPr marL="36566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905000"/>
            <a:ext cx="4041775" cy="3951288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28601" y="304800"/>
            <a:ext cx="8429624" cy="914400"/>
          </a:xfrm>
          <a:prstGeom prst="rect">
            <a:avLst/>
          </a:prstGeom>
        </p:spPr>
        <p:txBody>
          <a:bodyPr vert="horz" lIns="91415" tIns="45708" rIns="91415" bIns="45708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28601" y="304800"/>
            <a:ext cx="8429624" cy="914400"/>
          </a:xfrm>
          <a:prstGeom prst="rect">
            <a:avLst/>
          </a:prstGeom>
        </p:spPr>
        <p:txBody>
          <a:bodyPr vert="horz" lIns="91415" tIns="45708" rIns="91415" bIns="45708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28601" y="304800"/>
            <a:ext cx="8429624" cy="914400"/>
          </a:xfrm>
          <a:prstGeom prst="rect">
            <a:avLst/>
          </a:prstGeom>
        </p:spPr>
        <p:txBody>
          <a:bodyPr vert="horz" lIns="91415" tIns="45708" rIns="91415" bIns="45708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228600" y="5867400"/>
            <a:ext cx="86106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5" tIns="45708" rIns="91415" bIns="4570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289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no background gradi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28601" y="304800"/>
            <a:ext cx="8429624" cy="914400"/>
          </a:xfrm>
          <a:prstGeom prst="rect">
            <a:avLst/>
          </a:prstGeom>
        </p:spPr>
        <p:txBody>
          <a:bodyPr vert="horz" lIns="91415" tIns="45708" rIns="91415" bIns="45708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510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theme" Target="../theme/theme2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theme" Target="../theme/theme3.xml"/><Relationship Id="rId11" Type="http://schemas.openxmlformats.org/officeDocument/2006/relationships/image" Target="../media/image9.png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4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3000">
              <a:srgbClr val="FDFDFF">
                <a:lumMod val="22000"/>
                <a:lumOff val="78000"/>
              </a:srgbClr>
            </a:gs>
            <a:gs pos="46000">
              <a:schemeClr val="bg1"/>
            </a:gs>
            <a:gs pos="0">
              <a:srgbClr val="D4DE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1" y="304800"/>
            <a:ext cx="8429624" cy="914400"/>
          </a:xfrm>
          <a:prstGeom prst="rect">
            <a:avLst/>
          </a:prstGeom>
        </p:spPr>
        <p:txBody>
          <a:bodyPr vert="horz" lIns="91415" tIns="45708" rIns="91415" bIns="45708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2"/>
            <a:ext cx="8229600" cy="4754564"/>
          </a:xfrm>
          <a:prstGeom prst="rect">
            <a:avLst/>
          </a:prstGeom>
        </p:spPr>
        <p:txBody>
          <a:bodyPr vert="horz" lIns="91415" tIns="45708" rIns="91415" bIns="45708" rtlCol="0" anchor="t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8658232" y="6383936"/>
            <a:ext cx="485775" cy="400051"/>
          </a:xfrm>
          <a:prstGeom prst="rect">
            <a:avLst/>
          </a:prstGeom>
        </p:spPr>
        <p:txBody>
          <a:bodyPr lIns="91415" tIns="45708" rIns="91415" bIns="45708" anchor="t"/>
          <a:lstStyle>
            <a:defPPr>
              <a:defRPr lang="en-US"/>
            </a:defPPr>
            <a:lvl1pPr algn="r" rtl="0" fontAlgn="base">
              <a:spcBef>
                <a:spcPct val="20000"/>
              </a:spcBef>
              <a:spcAft>
                <a:spcPct val="0"/>
              </a:spcAft>
              <a:buClr>
                <a:srgbClr val="A03033"/>
              </a:buClr>
              <a:buSzPct val="140000"/>
              <a:buFont typeface="Arial" charset="0"/>
              <a:defRPr sz="900" kern="1200">
                <a:solidFill>
                  <a:srgbClr val="5F5F5F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buClr>
                <a:srgbClr val="A03033"/>
              </a:buClr>
              <a:buSzPct val="140000"/>
              <a:buFont typeface="Arial" charset="0"/>
              <a:defRPr sz="1600" kern="1200">
                <a:solidFill>
                  <a:srgbClr val="5F5F5F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buClr>
                <a:srgbClr val="A03033"/>
              </a:buClr>
              <a:buSzPct val="140000"/>
              <a:buFont typeface="Arial" charset="0"/>
              <a:defRPr sz="1600" kern="1200">
                <a:solidFill>
                  <a:srgbClr val="5F5F5F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buClr>
                <a:srgbClr val="A03033"/>
              </a:buClr>
              <a:buSzPct val="140000"/>
              <a:buFont typeface="Arial" charset="0"/>
              <a:defRPr sz="1600" kern="1200">
                <a:solidFill>
                  <a:srgbClr val="5F5F5F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buClr>
                <a:srgbClr val="A03033"/>
              </a:buClr>
              <a:buSzPct val="140000"/>
              <a:buFont typeface="Arial" charset="0"/>
              <a:defRPr sz="1600" kern="1200">
                <a:solidFill>
                  <a:srgbClr val="5F5F5F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5F5F5F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5F5F5F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5F5F5F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5F5F5F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9A274E19-AE13-4A93-8B41-3F69C902EB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/>
          <p:cNvPicPr preferRelativeResize="0">
            <a:picLocks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60" t="14288" r="3760"/>
          <a:stretch/>
        </p:blipFill>
        <p:spPr bwMode="auto">
          <a:xfrm>
            <a:off x="6560423" y="6080628"/>
            <a:ext cx="2323106" cy="68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4"/>
          <p:cNvPicPr>
            <a:picLocks noGrp="1"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73" y="6116260"/>
            <a:ext cx="1432019" cy="4553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3988"/>
            <a:ext cx="9144000" cy="931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2" r:id="rId8"/>
    <p:sldLayoutId id="2147483670" r:id="rId9"/>
    <p:sldLayoutId id="2147483671" r:id="rId10"/>
    <p:sldLayoutId id="2147483673" r:id="rId11"/>
    <p:sldLayoutId id="214748370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078" rtl="0" eaLnBrk="1" latinLnBrk="0" hangingPunct="1">
        <a:lnSpc>
          <a:spcPts val="3400"/>
        </a:lnSpc>
        <a:spcBef>
          <a:spcPct val="0"/>
        </a:spcBef>
        <a:buNone/>
        <a:defRPr sz="3000" b="1" kern="1200">
          <a:solidFill>
            <a:schemeClr val="tx1"/>
          </a:solidFill>
          <a:effectLst/>
          <a:latin typeface="+mj-lt"/>
          <a:ea typeface="+mj-ea"/>
          <a:cs typeface="Franklin Gothic Book"/>
        </a:defRPr>
      </a:lvl1pPr>
    </p:titleStyle>
    <p:bodyStyle>
      <a:lvl1pPr marL="231712" indent="-231712" algn="l" defTabSz="457078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Arial"/>
        </a:defRPr>
      </a:lvl1pPr>
      <a:lvl2pPr marL="742752" indent="-285675" algn="l" defTabSz="457078" rtl="0" eaLnBrk="1" latinLnBrk="0" hangingPunct="1">
        <a:spcBef>
          <a:spcPct val="20000"/>
        </a:spcBef>
        <a:buClr>
          <a:schemeClr val="accent2"/>
        </a:buClr>
        <a:buFont typeface="Calibri" pitchFamily="34" charset="0"/>
        <a:buChar char="—"/>
        <a:defRPr sz="1800" kern="1200">
          <a:solidFill>
            <a:schemeClr val="tx2"/>
          </a:solidFill>
          <a:latin typeface="+mn-lt"/>
          <a:ea typeface="+mn-ea"/>
          <a:cs typeface="Arial"/>
        </a:defRPr>
      </a:lvl2pPr>
      <a:lvl3pPr marL="1142695" indent="-228539" algn="l" defTabSz="457078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Arial"/>
        </a:defRPr>
      </a:lvl3pPr>
      <a:lvl4pPr marL="1599774" indent="-228539" algn="l" defTabSz="457078" rtl="0" eaLnBrk="1" latinLnBrk="0" hangingPunct="1">
        <a:spcBef>
          <a:spcPct val="20000"/>
        </a:spcBef>
        <a:buClr>
          <a:schemeClr val="accent2"/>
        </a:buClr>
        <a:buFont typeface="Calibri" pitchFamily="34" charset="0"/>
        <a:buChar char="—"/>
        <a:defRPr sz="1400" kern="1200">
          <a:solidFill>
            <a:schemeClr val="tx2"/>
          </a:solidFill>
          <a:latin typeface="+mn-lt"/>
          <a:ea typeface="+mn-ea"/>
          <a:cs typeface="Arial"/>
        </a:defRPr>
      </a:lvl4pPr>
      <a:lvl5pPr marL="2056851" indent="-228539" algn="l" defTabSz="457078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Arial"/>
        </a:defRPr>
      </a:lvl5pPr>
      <a:lvl6pPr marL="2513930" indent="-228539" algn="l" defTabSz="4570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08" indent="-228539" algn="l" defTabSz="4570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85" indent="-228539" algn="l" defTabSz="4570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65" indent="-228539" algn="l" defTabSz="4570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8" algn="l" defTabSz="457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7" algn="l" defTabSz="457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34" algn="l" defTabSz="457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12" algn="l" defTabSz="457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91" algn="l" defTabSz="457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69" algn="l" defTabSz="457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48" algn="l" defTabSz="457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26" algn="l" defTabSz="457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3000">
              <a:srgbClr val="FDFDFF">
                <a:lumMod val="22000"/>
                <a:lumOff val="78000"/>
              </a:srgbClr>
            </a:gs>
            <a:gs pos="46000">
              <a:schemeClr val="bg1"/>
            </a:gs>
            <a:gs pos="0">
              <a:srgbClr val="D4DE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1" y="304800"/>
            <a:ext cx="8429624" cy="914400"/>
          </a:xfrm>
          <a:prstGeom prst="rect">
            <a:avLst/>
          </a:prstGeom>
        </p:spPr>
        <p:txBody>
          <a:bodyPr vert="horz" lIns="91415" tIns="45708" rIns="91415" bIns="45708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2"/>
            <a:ext cx="8229600" cy="4754564"/>
          </a:xfrm>
          <a:prstGeom prst="rect">
            <a:avLst/>
          </a:prstGeom>
        </p:spPr>
        <p:txBody>
          <a:bodyPr vert="horz" lIns="91415" tIns="45708" rIns="91415" bIns="45708" rtlCol="0" anchor="t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8658232" y="6383936"/>
            <a:ext cx="485775" cy="400051"/>
          </a:xfrm>
          <a:prstGeom prst="rect">
            <a:avLst/>
          </a:prstGeom>
        </p:spPr>
        <p:txBody>
          <a:bodyPr lIns="91415" tIns="45708" rIns="91415" bIns="45708" anchor="t"/>
          <a:lstStyle>
            <a:defPPr>
              <a:defRPr lang="en-US"/>
            </a:defPPr>
            <a:lvl1pPr algn="r" rtl="0" fontAlgn="base">
              <a:spcBef>
                <a:spcPct val="20000"/>
              </a:spcBef>
              <a:spcAft>
                <a:spcPct val="0"/>
              </a:spcAft>
              <a:buClr>
                <a:srgbClr val="A03033"/>
              </a:buClr>
              <a:buSzPct val="140000"/>
              <a:buFont typeface="Arial" charset="0"/>
              <a:defRPr sz="900" kern="1200">
                <a:solidFill>
                  <a:srgbClr val="5F5F5F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20000"/>
              </a:spcBef>
              <a:spcAft>
                <a:spcPct val="0"/>
              </a:spcAft>
              <a:buClr>
                <a:srgbClr val="A03033"/>
              </a:buClr>
              <a:buSzPct val="140000"/>
              <a:buFont typeface="Arial" charset="0"/>
              <a:defRPr sz="1600" kern="1200">
                <a:solidFill>
                  <a:srgbClr val="5F5F5F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20000"/>
              </a:spcBef>
              <a:spcAft>
                <a:spcPct val="0"/>
              </a:spcAft>
              <a:buClr>
                <a:srgbClr val="A03033"/>
              </a:buClr>
              <a:buSzPct val="140000"/>
              <a:buFont typeface="Arial" charset="0"/>
              <a:defRPr sz="1600" kern="1200">
                <a:solidFill>
                  <a:srgbClr val="5F5F5F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20000"/>
              </a:spcBef>
              <a:spcAft>
                <a:spcPct val="0"/>
              </a:spcAft>
              <a:buClr>
                <a:srgbClr val="A03033"/>
              </a:buClr>
              <a:buSzPct val="140000"/>
              <a:buFont typeface="Arial" charset="0"/>
              <a:defRPr sz="1600" kern="1200">
                <a:solidFill>
                  <a:srgbClr val="5F5F5F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20000"/>
              </a:spcBef>
              <a:spcAft>
                <a:spcPct val="0"/>
              </a:spcAft>
              <a:buClr>
                <a:srgbClr val="A03033"/>
              </a:buClr>
              <a:buSzPct val="140000"/>
              <a:buFont typeface="Arial" charset="0"/>
              <a:defRPr sz="1600" kern="1200">
                <a:solidFill>
                  <a:srgbClr val="5F5F5F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rgbClr val="5F5F5F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rgbClr val="5F5F5F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rgbClr val="5F5F5F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rgbClr val="5F5F5F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9A274E19-AE13-4A93-8B41-3F69C902EB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/>
          <p:cNvPicPr preferRelativeResize="0">
            <a:picLocks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60" t="14288" r="3760"/>
          <a:stretch/>
        </p:blipFill>
        <p:spPr bwMode="auto">
          <a:xfrm>
            <a:off x="6560423" y="6080628"/>
            <a:ext cx="2323106" cy="68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ontent Placeholder 4"/>
          <p:cNvPicPr>
            <a:picLocks noGrp="1"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73" y="6116260"/>
            <a:ext cx="1432019" cy="4553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83988"/>
            <a:ext cx="9144000" cy="9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94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078" rtl="0" eaLnBrk="1" latinLnBrk="0" hangingPunct="1">
        <a:lnSpc>
          <a:spcPts val="3400"/>
        </a:lnSpc>
        <a:spcBef>
          <a:spcPct val="0"/>
        </a:spcBef>
        <a:buNone/>
        <a:defRPr sz="3000" b="1" kern="1200">
          <a:solidFill>
            <a:schemeClr val="tx1"/>
          </a:solidFill>
          <a:effectLst/>
          <a:latin typeface="+mj-lt"/>
          <a:ea typeface="+mj-ea"/>
          <a:cs typeface="Franklin Gothic Book"/>
        </a:defRPr>
      </a:lvl1pPr>
    </p:titleStyle>
    <p:bodyStyle>
      <a:lvl1pPr marL="231712" indent="-231712" algn="l" defTabSz="457078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Arial"/>
        </a:defRPr>
      </a:lvl1pPr>
      <a:lvl2pPr marL="742752" indent="-285675" algn="l" defTabSz="457078" rtl="0" eaLnBrk="1" latinLnBrk="0" hangingPunct="1">
        <a:spcBef>
          <a:spcPct val="20000"/>
        </a:spcBef>
        <a:buClr>
          <a:schemeClr val="accent2"/>
        </a:buClr>
        <a:buFont typeface="Calibri" pitchFamily="34" charset="0"/>
        <a:buChar char="—"/>
        <a:defRPr sz="1800" kern="1200">
          <a:solidFill>
            <a:schemeClr val="tx2"/>
          </a:solidFill>
          <a:latin typeface="+mn-lt"/>
          <a:ea typeface="+mn-ea"/>
          <a:cs typeface="Arial"/>
        </a:defRPr>
      </a:lvl2pPr>
      <a:lvl3pPr marL="1142695" indent="-228539" algn="l" defTabSz="457078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2"/>
          </a:solidFill>
          <a:latin typeface="+mn-lt"/>
          <a:ea typeface="+mn-ea"/>
          <a:cs typeface="Arial"/>
        </a:defRPr>
      </a:lvl3pPr>
      <a:lvl4pPr marL="1599774" indent="-228539" algn="l" defTabSz="457078" rtl="0" eaLnBrk="1" latinLnBrk="0" hangingPunct="1">
        <a:spcBef>
          <a:spcPct val="20000"/>
        </a:spcBef>
        <a:buClr>
          <a:schemeClr val="accent2"/>
        </a:buClr>
        <a:buFont typeface="Calibri" pitchFamily="34" charset="0"/>
        <a:buChar char="—"/>
        <a:defRPr sz="1400" kern="1200">
          <a:solidFill>
            <a:schemeClr val="tx2"/>
          </a:solidFill>
          <a:latin typeface="+mn-lt"/>
          <a:ea typeface="+mn-ea"/>
          <a:cs typeface="Arial"/>
        </a:defRPr>
      </a:lvl4pPr>
      <a:lvl5pPr marL="2056851" indent="-228539" algn="l" defTabSz="457078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Arial"/>
        </a:defRPr>
      </a:lvl5pPr>
      <a:lvl6pPr marL="2513930" indent="-228539" algn="l" defTabSz="4570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08" indent="-228539" algn="l" defTabSz="4570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85" indent="-228539" algn="l" defTabSz="4570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65" indent="-228539" algn="l" defTabSz="4570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8" algn="l" defTabSz="457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7" algn="l" defTabSz="457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34" algn="l" defTabSz="457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12" algn="l" defTabSz="457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91" algn="l" defTabSz="457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69" algn="l" defTabSz="457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48" algn="l" defTabSz="457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26" algn="l" defTabSz="4570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1643062" y="503113"/>
            <a:ext cx="7500938" cy="657751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4260" tIns="32130" rIns="64260" bIns="32130" numCol="1" rtlCol="0" anchor="t" anchorCtr="0" compatLnSpc="1">
            <a:prstTxWarp prst="textNoShape">
              <a:avLst/>
            </a:prstTxWarp>
          </a:bodyPr>
          <a:lstStyle/>
          <a:p>
            <a:pPr defTabSz="642612">
              <a:spcBef>
                <a:spcPct val="0"/>
              </a:spcBef>
              <a:buClrTx/>
              <a:buSzTx/>
              <a:buFontTx/>
              <a:buNone/>
            </a:pPr>
            <a:endParaRPr lang="en-US" sz="30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3067" y="604176"/>
            <a:ext cx="7092563" cy="455625"/>
          </a:xfrm>
          <a:prstGeom prst="rect">
            <a:avLst/>
          </a:prstGeom>
        </p:spPr>
        <p:txBody>
          <a:bodyPr vert="horz" lIns="64263" tIns="32131" rIns="64263" bIns="32131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919" y="1600654"/>
            <a:ext cx="8228707" cy="4525119"/>
          </a:xfrm>
          <a:prstGeom prst="rect">
            <a:avLst/>
          </a:prstGeom>
        </p:spPr>
        <p:txBody>
          <a:bodyPr vert="horz" lIns="64263" tIns="32131" rIns="64263" bIns="32131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8317" y="6433061"/>
            <a:ext cx="187313" cy="16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64260" tIns="32130" rIns="64260" bIns="32130" numCol="1" anchor="t" anchorCtr="0" compatLnSpc="1">
            <a:prstTxWarp prst="textNoShape">
              <a:avLst/>
            </a:prstTxWarp>
          </a:bodyPr>
          <a:lstStyle>
            <a:lvl1pPr algn="ctr">
              <a:defRPr lang="en-GB" sz="700" smtClean="0">
                <a:solidFill>
                  <a:schemeClr val="tx1"/>
                </a:solidFill>
                <a:latin typeface="BentonSans Medium"/>
                <a:ea typeface="ＭＳ Ｐゴシック" charset="0"/>
                <a:cs typeface="BentonSans Medium"/>
              </a:defRPr>
            </a:lvl1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348D64F-9C91-4A12-AEC1-3A95C3AAD42A}" type="slidenum">
              <a:rPr>
                <a:solidFill>
                  <a:srgbClr val="000000"/>
                </a:solidFill>
                <a:sym typeface="Gill Sans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‹#›</a:t>
            </a:fld>
            <a:endParaRPr dirty="0">
              <a:solidFill>
                <a:srgbClr val="000000"/>
              </a:solidFill>
              <a:sym typeface="Gill Sans" charset="0"/>
            </a:endParaRPr>
          </a:p>
        </p:txBody>
      </p:sp>
      <p:pic>
        <p:nvPicPr>
          <p:cNvPr id="7" name="Picture 6" descr="Rubbermaid Logo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46" y="503110"/>
            <a:ext cx="941154" cy="46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14" r:id="rId9"/>
  </p:sldLayoutIdLst>
  <p:hf hdr="0" ftr="0" dt="0"/>
  <p:txStyles>
    <p:titleStyle>
      <a:lvl1pPr algn="r" defTabSz="642644" rtl="0" eaLnBrk="1" latinLnBrk="0" hangingPunct="1">
        <a:spcBef>
          <a:spcPct val="0"/>
        </a:spcBef>
        <a:buNone/>
        <a:defRPr sz="2500" b="1" kern="1200">
          <a:solidFill>
            <a:schemeClr val="accent2"/>
          </a:solidFill>
          <a:latin typeface="BentonSans Bold"/>
          <a:ea typeface="+mj-ea"/>
          <a:cs typeface="+mj-cs"/>
        </a:defRPr>
      </a:lvl1pPr>
    </p:titleStyle>
    <p:bodyStyle>
      <a:lvl1pPr marL="240993" indent="-240993" algn="l" defTabSz="642644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entonSans Bold"/>
          <a:ea typeface="+mn-ea"/>
          <a:cs typeface="+mn-cs"/>
        </a:defRPr>
      </a:lvl1pPr>
      <a:lvl2pPr marL="522149" indent="-200826" algn="l" defTabSz="642644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BentonSans Bold"/>
          <a:ea typeface="+mn-ea"/>
          <a:cs typeface="+mn-cs"/>
        </a:defRPr>
      </a:lvl2pPr>
      <a:lvl3pPr marL="803307" indent="-160662" algn="l" defTabSz="642644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BentonSans Bold"/>
          <a:ea typeface="+mn-ea"/>
          <a:cs typeface="+mn-cs"/>
        </a:defRPr>
      </a:lvl3pPr>
      <a:lvl4pPr marL="1124630" indent="-160662" algn="l" defTabSz="642644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–"/>
        <a:defRPr sz="1300" kern="1200">
          <a:solidFill>
            <a:schemeClr val="tx1"/>
          </a:solidFill>
          <a:latin typeface="BentonSans Bold"/>
          <a:ea typeface="+mn-ea"/>
          <a:cs typeface="+mn-cs"/>
        </a:defRPr>
      </a:lvl4pPr>
      <a:lvl5pPr marL="1445951" indent="-160662" algn="l" defTabSz="642644" rtl="0" eaLnBrk="1" latinLnBrk="0" hangingPunct="1">
        <a:spcBef>
          <a:spcPct val="20000"/>
        </a:spcBef>
        <a:buClr>
          <a:schemeClr val="tx2"/>
        </a:buClr>
        <a:buFont typeface="Arial" panose="020B0604020202020204" pitchFamily="34" charset="0"/>
        <a:buChar char="»"/>
        <a:defRPr sz="1300" kern="1200">
          <a:solidFill>
            <a:schemeClr val="tx1"/>
          </a:solidFill>
          <a:latin typeface="BentonSans Bold"/>
          <a:ea typeface="+mn-ea"/>
          <a:cs typeface="+mn-cs"/>
        </a:defRPr>
      </a:lvl5pPr>
      <a:lvl6pPr marL="1767274" indent="-160662" algn="l" defTabSz="642644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88597" indent="-160662" algn="l" defTabSz="642644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9919" indent="-160662" algn="l" defTabSz="642644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1240" indent="-160662" algn="l" defTabSz="642644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264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21" algn="l" defTabSz="64264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644" algn="l" defTabSz="64264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969" algn="l" defTabSz="64264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289" algn="l" defTabSz="64264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612" algn="l" defTabSz="64264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933" algn="l" defTabSz="64264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258" algn="l" defTabSz="64264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580" algn="l" defTabSz="64264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52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transition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321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644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3969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289" algn="ctr" rtl="0" eaLnBrk="1" fontAlgn="base" hangingPunct="1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24793" indent="-401653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937191" indent="-401653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249587" indent="-401653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561983" indent="-401653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874380" indent="-401653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195704" indent="-401653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517025" indent="-401653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2838348" indent="-401653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159671" indent="-401653" algn="l" rtl="0" eaLnBrk="1" fontAlgn="base" hangingPunct="1">
        <a:spcBef>
          <a:spcPts val="1687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321" algn="l" defTabSz="321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644" algn="l" defTabSz="321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3969" algn="l" defTabSz="321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289" algn="l" defTabSz="321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6612" algn="l" defTabSz="321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7933" algn="l" defTabSz="321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258" algn="l" defTabSz="321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0580" algn="l" defTabSz="321321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3.gif"/><Relationship Id="rId5" Type="http://schemas.openxmlformats.org/officeDocument/2006/relationships/image" Target="../media/image14.gif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gif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gif"/><Relationship Id="rId12" Type="http://schemas.openxmlformats.org/officeDocument/2006/relationships/image" Target="../media/image34.gif"/><Relationship Id="rId13" Type="http://schemas.openxmlformats.org/officeDocument/2006/relationships/image" Target="../media/image35.gif"/><Relationship Id="rId14" Type="http://schemas.openxmlformats.org/officeDocument/2006/relationships/image" Target="../media/image36.gif"/><Relationship Id="rId15" Type="http://schemas.openxmlformats.org/officeDocument/2006/relationships/image" Target="../media/image37.jpeg"/><Relationship Id="rId16" Type="http://schemas.openxmlformats.org/officeDocument/2006/relationships/image" Target="../media/image38.gif"/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gif"/><Relationship Id="rId6" Type="http://schemas.openxmlformats.org/officeDocument/2006/relationships/image" Target="../media/image28.gif"/><Relationship Id="rId7" Type="http://schemas.openxmlformats.org/officeDocument/2006/relationships/image" Target="../media/image29.gif"/><Relationship Id="rId8" Type="http://schemas.openxmlformats.org/officeDocument/2006/relationships/image" Target="../media/image30.gif"/><Relationship Id="rId9" Type="http://schemas.openxmlformats.org/officeDocument/2006/relationships/image" Target="../media/image31.gif"/><Relationship Id="rId10" Type="http://schemas.openxmlformats.org/officeDocument/2006/relationships/image" Target="../media/image3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4" Type="http://schemas.openxmlformats.org/officeDocument/2006/relationships/image" Target="../media/image41.gif"/><Relationship Id="rId5" Type="http://schemas.openxmlformats.org/officeDocument/2006/relationships/image" Target="../media/image42.gif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70140" y="3595876"/>
            <a:ext cx="9144000" cy="792088"/>
          </a:xfrm>
        </p:spPr>
        <p:txBody>
          <a:bodyPr/>
          <a:lstStyle/>
          <a:p>
            <a:r>
              <a:rPr lang="ru-RU" sz="2400" dirty="0"/>
              <a:t>Профессиональная ароматизация помещений</a:t>
            </a:r>
            <a:br>
              <a:rPr lang="ru-RU" sz="2400" dirty="0"/>
            </a:br>
            <a:r>
              <a:rPr lang="ru-RU" sz="2400" dirty="0"/>
              <a:t>и нейтрализация неприятных запахов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75864" y="5013178"/>
            <a:ext cx="7560840" cy="1015638"/>
          </a:xfrm>
          <a:prstGeom prst="rect">
            <a:avLst/>
          </a:prstGeom>
          <a:noFill/>
        </p:spPr>
        <p:txBody>
          <a:bodyPr wrap="square" lIns="91415" tIns="45708" rIns="91415" bIns="45708" rtlCol="0">
            <a:spAutoFit/>
          </a:bodyPr>
          <a:lstStyle/>
          <a:p>
            <a:pPr>
              <a:spcBef>
                <a:spcPts val="0"/>
              </a:spcBef>
            </a:pP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Вызови эксперта по ароматам 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ароматическими пробниками и диспенсерами</a:t>
            </a:r>
            <a:endParaRPr 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(812)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309-83-93</a:t>
            </a:r>
            <a:endParaRPr lang="ru-RU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473" y="576500"/>
            <a:ext cx="3253622" cy="6922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702" y="1711173"/>
            <a:ext cx="2009361" cy="12651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711172"/>
            <a:ext cx="1944216" cy="120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59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по запросу odou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7" y="2867591"/>
            <a:ext cx="674205" cy="77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484" y="512986"/>
            <a:ext cx="8429624" cy="914400"/>
          </a:xfrm>
        </p:spPr>
        <p:txBody>
          <a:bodyPr/>
          <a:lstStyle/>
          <a:p>
            <a:r>
              <a:rPr lang="ru-RU" sz="2800" dirty="0">
                <a:latin typeface="+mn-lt"/>
              </a:rPr>
              <a:t>Источники неприятного запаха везде!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22275" y="1427386"/>
            <a:ext cx="864096" cy="346699"/>
          </a:xfrm>
          <a:prstGeom prst="rect">
            <a:avLst/>
          </a:prstGeom>
        </p:spPr>
        <p:txBody>
          <a:bodyPr wrap="square" lIns="91415" tIns="45708" rIns="91415" bIns="45708">
            <a:spAutoFit/>
          </a:bodyPr>
          <a:lstStyle/>
          <a:p>
            <a:pPr algn="r"/>
            <a:r>
              <a:rPr lang="ru-RU" dirty="0" smtClean="0">
                <a:solidFill>
                  <a:srgbClr val="C00000"/>
                </a:solidFill>
              </a:rPr>
              <a:t>Аптеки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66961" y="4602638"/>
            <a:ext cx="1793454" cy="338530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Ванные </a:t>
            </a:r>
            <a:r>
              <a:rPr lang="ru-RU" dirty="0">
                <a:solidFill>
                  <a:srgbClr val="7030A0"/>
                </a:solidFill>
              </a:rPr>
              <a:t>комнаты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25606" y="6390569"/>
            <a:ext cx="2276470" cy="338530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Комнаты </a:t>
            </a:r>
            <a:r>
              <a:rPr lang="ru-RU" dirty="0">
                <a:solidFill>
                  <a:srgbClr val="FFC000"/>
                </a:solidFill>
              </a:rPr>
              <a:t>переговоров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08135" y="3522518"/>
            <a:ext cx="981501" cy="338530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Туалеты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92850" y="5373216"/>
            <a:ext cx="1223234" cy="338530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Рестораны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94163" y="2842531"/>
            <a:ext cx="925909" cy="338530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Склады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154203" y="1938318"/>
            <a:ext cx="2879905" cy="338530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Стоматологические клиники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16216" y="2370366"/>
            <a:ext cx="2227162" cy="338530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Медицинские центры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84164" y="1430504"/>
            <a:ext cx="1149944" cy="338530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Больницы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2614" y="6330830"/>
            <a:ext cx="3206084" cy="338530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Кухни и </a:t>
            </a:r>
            <a:r>
              <a:rPr lang="ru-RU" dirty="0" smtClean="0">
                <a:solidFill>
                  <a:srgbClr val="00B050"/>
                </a:solidFill>
              </a:rPr>
              <a:t>пищевые производства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51520" y="5877272"/>
            <a:ext cx="2833674" cy="338530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Помещения рядом с кухней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9" name="Rectangle 5"/>
          <p:cNvSpPr/>
          <p:nvPr/>
        </p:nvSpPr>
        <p:spPr bwMode="auto">
          <a:xfrm>
            <a:off x="343333" y="1510700"/>
            <a:ext cx="3888432" cy="1754302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91415" tIns="45708" rIns="91415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lvl="1">
              <a:spcBef>
                <a:spcPct val="0"/>
              </a:spcBef>
              <a:buClrTx/>
              <a:buSzTx/>
            </a:pPr>
            <a:r>
              <a:rPr lang="ru-RU" sz="1800" dirty="0">
                <a:latin typeface="+mn-lt"/>
              </a:rPr>
              <a:t>На 80% решение о чистоте помещения зависит от запаха</a:t>
            </a:r>
            <a:r>
              <a:rPr lang="en-US" sz="1800" dirty="0">
                <a:latin typeface="+mn-lt"/>
              </a:rPr>
              <a:t>!</a:t>
            </a:r>
          </a:p>
          <a:p>
            <a:pPr marL="0" lvl="1">
              <a:spcBef>
                <a:spcPct val="0"/>
              </a:spcBef>
              <a:buClrTx/>
              <a:buSzTx/>
            </a:pPr>
            <a:r>
              <a:rPr lang="ru-RU" sz="1800" dirty="0">
                <a:latin typeface="+mn-lt"/>
              </a:rPr>
              <a:t> </a:t>
            </a:r>
            <a:endParaRPr lang="en-US" sz="1800" dirty="0">
              <a:latin typeface="+mn-lt"/>
            </a:endParaRPr>
          </a:p>
          <a:p>
            <a:pPr marL="0" lvl="1">
              <a:spcBef>
                <a:spcPct val="0"/>
              </a:spcBef>
              <a:buClrTx/>
              <a:buSzTx/>
            </a:pPr>
            <a:r>
              <a:rPr lang="ru-RU" sz="1800" dirty="0">
                <a:latin typeface="+mn-lt"/>
              </a:rPr>
              <a:t>Если в помещении чисто, но есть неприятный запах - будьте уверены, впечатления будут испорчены.</a:t>
            </a:r>
            <a:endParaRPr lang="fr-FR" sz="1800" dirty="0">
              <a:solidFill>
                <a:srgbClr val="000000"/>
              </a:solidFill>
              <a:latin typeface="+mn-lt"/>
              <a:sym typeface="Gill Sans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229829" y="4840172"/>
            <a:ext cx="1574419" cy="338530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Зоны </a:t>
            </a:r>
            <a:r>
              <a:rPr lang="ru-RU" dirty="0" err="1" smtClean="0">
                <a:solidFill>
                  <a:srgbClr val="FFC000"/>
                </a:solidFill>
              </a:rPr>
              <a:t>ресепшн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932040" y="4509120"/>
            <a:ext cx="1172065" cy="338530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Зоны СПА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748912" y="5594871"/>
            <a:ext cx="2904334" cy="338530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r>
              <a:rPr lang="ru-RU" dirty="0">
                <a:solidFill>
                  <a:srgbClr val="FFC000"/>
                </a:solidFill>
              </a:rPr>
              <a:t>Раздевалки </a:t>
            </a:r>
            <a:r>
              <a:rPr lang="ru-RU" dirty="0" smtClean="0">
                <a:solidFill>
                  <a:srgbClr val="FFC000"/>
                </a:solidFill>
              </a:rPr>
              <a:t>фитнес-центров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030659" y="5178702"/>
            <a:ext cx="1777232" cy="338530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r>
              <a:rPr lang="ru-RU" dirty="0">
                <a:solidFill>
                  <a:srgbClr val="FFC000"/>
                </a:solidFill>
              </a:rPr>
              <a:t>Салоны красоты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6588224" y="3658365"/>
            <a:ext cx="2489676" cy="346699"/>
          </a:xfrm>
          <a:prstGeom prst="rect">
            <a:avLst/>
          </a:prstGeom>
        </p:spPr>
        <p:txBody>
          <a:bodyPr wrap="square" lIns="91415" tIns="45708" rIns="91415" bIns="45708">
            <a:spAutoFit/>
          </a:bodyPr>
          <a:lstStyle/>
          <a:p>
            <a:pPr algn="r"/>
            <a:r>
              <a:rPr lang="ru-RU" dirty="0" smtClean="0">
                <a:solidFill>
                  <a:srgbClr val="0070C0"/>
                </a:solidFill>
              </a:rPr>
              <a:t>Ветеринарные клиники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507632" y="2107583"/>
            <a:ext cx="1616611" cy="338530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r>
              <a:rPr lang="ru-RU" b="1" dirty="0">
                <a:solidFill>
                  <a:schemeClr val="bg1">
                    <a:lumMod val="65000"/>
                  </a:schemeClr>
                </a:solidFill>
              </a:rPr>
              <a:t>Зоны курения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902076" y="2852936"/>
            <a:ext cx="1125899" cy="338530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Магазины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49430" y="4149080"/>
            <a:ext cx="1966386" cy="338530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Туалеты в поездах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748912" y="4098582"/>
            <a:ext cx="2266340" cy="338530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Туалеты в самолетах </a:t>
            </a:r>
          </a:p>
        </p:txBody>
      </p:sp>
      <p:pic>
        <p:nvPicPr>
          <p:cNvPr id="5" name="Picture 4" descr="http://is2.mzstatic.com/image/thumb/Purple18/v4/f1/e6/7b/f1e67bbd-6fbd-df80-dc76-c2127525d0af/source/1200x630b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712" y="4869160"/>
            <a:ext cx="719935" cy="71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golos.andiki.ru/img/ico/pi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555" y="5085184"/>
            <a:ext cx="683168" cy="67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http://lh6.ggpht.com/unmMohWLc_W-yRqT3AV9utWouVJMyyt0DHNIcSIbz6AhnZkYDaPFfrlOZQPTkFTcuJE=w3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941" y="3954542"/>
            <a:ext cx="626586" cy="62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3.ggpht.com/7A3ZUiJpteYE0CFIC7MoVGDVqGo_kRbpfGrJwxfVfyl8U3Uj9diLN6q7iK-6xbnm1Pdz=w3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396" y="1271457"/>
            <a:ext cx="676156" cy="67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cdn0.iconfinder.com/data/icons/prohibition/100/prohibition_prohibited_prohibit-07-25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647" y="1472000"/>
            <a:ext cx="678913" cy="67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naturalnienaturalni.pl/wp-content/uploads/2016/03/naturalne-kosmetyki-sklep-naturalnienaturalni-mydla-kremy-warsztaty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46250"/>
            <a:ext cx="731092" cy="7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323528" y="4962678"/>
            <a:ext cx="700782" cy="338530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Кафе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318" y="4699895"/>
            <a:ext cx="1914294" cy="2059684"/>
          </a:xfrm>
          <a:prstGeom prst="rect">
            <a:avLst/>
          </a:prstGeom>
          <a:effectLst>
            <a:glow rad="901700">
              <a:srgbClr val="FFC000">
                <a:alpha val="35000"/>
              </a:srgbClr>
            </a:glow>
          </a:effectLst>
        </p:spPr>
      </p:pic>
      <p:sp>
        <p:nvSpPr>
          <p:cNvPr id="10" name="AutoShape 2" descr="Картинки по запросу пиктограмма самоле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4" descr="Картинки по запросу пиктограмма самолет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AutoShape 6" descr="Картинки по запросу пиктограмма самолет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airplane 11 ic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158" y="3443403"/>
            <a:ext cx="777685" cy="77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AutoShape 10" descr="Картинки по запросу пиктограмма поезд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AutoShape 12" descr="Картинки по запросу пиктограмма поезд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" name="AutoShape 14" descr="Картинки по запросу пиктограмма поезд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" name="Picture 16" descr="File:Victoria train logo.sv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903" y="3512579"/>
            <a:ext cx="635440" cy="63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3922923" y="6042798"/>
            <a:ext cx="2408236" cy="338530"/>
          </a:xfrm>
          <a:prstGeom prst="rect">
            <a:avLst/>
          </a:prstGeom>
        </p:spPr>
        <p:txBody>
          <a:bodyPr wrap="none" lIns="91415" tIns="45708" rIns="91415" bIns="45708">
            <a:spAutoFit/>
          </a:bodyPr>
          <a:lstStyle/>
          <a:p>
            <a:r>
              <a:rPr lang="ru-RU" dirty="0">
                <a:solidFill>
                  <a:srgbClr val="FFC000"/>
                </a:solidFill>
              </a:rPr>
              <a:t>Раздевалки </a:t>
            </a:r>
            <a:r>
              <a:rPr lang="ru-RU" dirty="0" smtClean="0">
                <a:solidFill>
                  <a:srgbClr val="FFC000"/>
                </a:solidFill>
              </a:rPr>
              <a:t>бассейнов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29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V="1">
            <a:off x="1092756" y="1290603"/>
            <a:ext cx="0" cy="37643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8332544" y="1308383"/>
            <a:ext cx="0" cy="37643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Рисунок 45" descr="http://www.emtra.eu/image/cache/data/microburst/Luchtverfrisser%20Microburst%203000%20LumeCel%20wit%202-400x4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368" y="1561100"/>
            <a:ext cx="1168400" cy="116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плитка, кафель, скачать текстуру плитки, кафеля, background texture tile, pi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61" y="4509120"/>
            <a:ext cx="7804387" cy="2703111"/>
          </a:xfrm>
          <a:prstGeom prst="rect">
            <a:avLst/>
          </a:prstGeom>
          <a:noFill/>
          <a:scene3d>
            <a:camera prst="perspectiveRelaxed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429624" cy="914400"/>
          </a:xfrm>
        </p:spPr>
        <p:txBody>
          <a:bodyPr/>
          <a:lstStyle/>
          <a:p>
            <a:r>
              <a:rPr lang="ru-RU" sz="2800" dirty="0">
                <a:latin typeface="+mj-lt"/>
              </a:rPr>
              <a:t>Комплексная нейтрализация запаха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548" y="1275377"/>
            <a:ext cx="2674620" cy="18973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463" y="4160672"/>
            <a:ext cx="1089660" cy="12573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223" y="3290040"/>
            <a:ext cx="1670356" cy="159952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6177" y="1701070"/>
            <a:ext cx="1944216" cy="312830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44824"/>
            <a:ext cx="1096746" cy="213070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571" y="2822869"/>
            <a:ext cx="2304256" cy="172819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913" y="4145568"/>
            <a:ext cx="467780" cy="46778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95" y="4145568"/>
            <a:ext cx="467780" cy="46778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415" y="4789322"/>
            <a:ext cx="360040" cy="3600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835" y="3195617"/>
            <a:ext cx="457200" cy="9982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764" y="2852936"/>
            <a:ext cx="2304256" cy="172819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10" y="4770862"/>
            <a:ext cx="2258538" cy="2258538"/>
          </a:xfrm>
          <a:prstGeom prst="rect">
            <a:avLst/>
          </a:prstGeom>
          <a:scene3d>
            <a:camera prst="perspectiveRelaxed"/>
            <a:lightRig rig="threePt" dir="t"/>
          </a:scene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988" y="4329028"/>
            <a:ext cx="2304256" cy="172819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696" y="476672"/>
            <a:ext cx="6284928" cy="58921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82648" y="1988840"/>
            <a:ext cx="2820035" cy="4712542"/>
          </a:xfrm>
          <a:prstGeom prst="rect">
            <a:avLst/>
          </a:prstGeom>
        </p:spPr>
      </p:pic>
      <p:grpSp>
        <p:nvGrpSpPr>
          <p:cNvPr id="36" name="Группа 35"/>
          <p:cNvGrpSpPr/>
          <p:nvPr/>
        </p:nvGrpSpPr>
        <p:grpSpPr>
          <a:xfrm>
            <a:off x="4856481" y="3814699"/>
            <a:ext cx="3892114" cy="2692781"/>
            <a:chOff x="4856481" y="3814699"/>
            <a:chExt cx="3892114" cy="2692781"/>
          </a:xfrm>
        </p:grpSpPr>
        <p:pic>
          <p:nvPicPr>
            <p:cNvPr id="1028" name="Picture 4" descr="Картинки по запросу Rubbermaid PULSE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19505" flipH="1">
              <a:off x="5703758" y="3814699"/>
              <a:ext cx="3044837" cy="2470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Прямая соединительная линия 19"/>
            <p:cNvCxnSpPr/>
            <p:nvPr/>
          </p:nvCxnSpPr>
          <p:spPr>
            <a:xfrm flipH="1">
              <a:off x="4968240" y="3952240"/>
              <a:ext cx="645162" cy="21564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 flipH="1">
              <a:off x="4856481" y="6395720"/>
              <a:ext cx="975359" cy="1117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" t="5459" r="14345"/>
          <a:stretch/>
        </p:blipFill>
        <p:spPr>
          <a:xfrm>
            <a:off x="1092756" y="4379458"/>
            <a:ext cx="1308100" cy="202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9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47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7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.snyderac.com/hs-fs/hub/270774/file-241698265-jpg/images/bigstock-sprayed-air-freshener-in-hand--387629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5" y="1823781"/>
            <a:ext cx="8740456" cy="495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Блок-схема: процесс 14"/>
          <p:cNvSpPr/>
          <p:nvPr/>
        </p:nvSpPr>
        <p:spPr bwMode="auto">
          <a:xfrm>
            <a:off x="107504" y="1781529"/>
            <a:ext cx="8784976" cy="4959839"/>
          </a:xfrm>
          <a:prstGeom prst="flowChartProcess">
            <a:avLst/>
          </a:prstGeom>
          <a:solidFill>
            <a:schemeClr val="bg1">
              <a:alpha val="20000"/>
            </a:schemeClr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15" tIns="45708" rIns="91415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157">
              <a:spcBef>
                <a:spcPct val="0"/>
              </a:spcBef>
              <a:buClrTx/>
              <a:buSzTx/>
            </a:pPr>
            <a:endParaRPr lang="ru-RU" sz="3200" dirty="0">
              <a:solidFill>
                <a:srgbClr val="000000"/>
              </a:solidFill>
              <a:latin typeface="BentonSans Bold"/>
              <a:sym typeface="Gill Sans" charset="0"/>
            </a:endParaRPr>
          </a:p>
        </p:txBody>
      </p:sp>
      <p:sp>
        <p:nvSpPr>
          <p:cNvPr id="14" name="Блок-схема: процесс 13"/>
          <p:cNvSpPr/>
          <p:nvPr/>
        </p:nvSpPr>
        <p:spPr bwMode="auto">
          <a:xfrm>
            <a:off x="238986" y="1956050"/>
            <a:ext cx="5483421" cy="4672293"/>
          </a:xfrm>
          <a:prstGeom prst="flowChartProcess">
            <a:avLst/>
          </a:prstGeom>
          <a:solidFill>
            <a:schemeClr val="bg1">
              <a:alpha val="20000"/>
            </a:schemeClr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15" tIns="45708" rIns="91415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14157">
              <a:spcBef>
                <a:spcPct val="0"/>
              </a:spcBef>
              <a:buClrTx/>
              <a:buSzTx/>
            </a:pPr>
            <a:endParaRPr lang="ru-RU" sz="3200" dirty="0">
              <a:solidFill>
                <a:srgbClr val="000000"/>
              </a:solidFill>
              <a:latin typeface="BentonSans Bold"/>
              <a:sym typeface="Gill Sans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0322" y="498376"/>
            <a:ext cx="8429624" cy="914400"/>
          </a:xfrm>
        </p:spPr>
        <p:txBody>
          <a:bodyPr/>
          <a:lstStyle/>
          <a:p>
            <a:r>
              <a:rPr lang="ru-RU" sz="2800" dirty="0">
                <a:latin typeface="+mn-lt"/>
              </a:rPr>
              <a:t>Механизмы действия нейтрализатора запаха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914" y="4653136"/>
            <a:ext cx="1851660" cy="1905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90" y="4653136"/>
            <a:ext cx="1851660" cy="1905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413" y="4149081"/>
            <a:ext cx="2471035" cy="254221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3" y="1196755"/>
            <a:ext cx="8640960" cy="597882"/>
          </a:xfrm>
          <a:prstGeom prst="rect">
            <a:avLst/>
          </a:prstGeom>
        </p:spPr>
        <p:txBody>
          <a:bodyPr wrap="square" lIns="91415" tIns="45708" rIns="91415" bIns="45708">
            <a:spAutoFit/>
          </a:bodyPr>
          <a:lstStyle/>
          <a:p>
            <a:r>
              <a:rPr lang="ru-RU" dirty="0" smtClean="0"/>
              <a:t>Все освежители воздуха работают по принципам, которые основаны на химической </a:t>
            </a:r>
            <a:r>
              <a:rPr lang="ru-RU" dirty="0"/>
              <a:t>и физической </a:t>
            </a:r>
            <a:r>
              <a:rPr lang="ru-RU" dirty="0" smtClean="0"/>
              <a:t>природе молекул.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0992" y="1970840"/>
            <a:ext cx="5341128" cy="954083"/>
          </a:xfrm>
          <a:prstGeom prst="rect">
            <a:avLst/>
          </a:prstGeom>
        </p:spPr>
        <p:txBody>
          <a:bodyPr wrap="square" lIns="91415" tIns="45708" rIns="91415" bIns="45708">
            <a:spAutoFit/>
          </a:bodyPr>
          <a:lstStyle/>
          <a:p>
            <a:r>
              <a:rPr lang="ru-RU" sz="1400" dirty="0"/>
              <a:t>В обычных освежителях воздуха </a:t>
            </a:r>
            <a:r>
              <a:rPr lang="ru-RU" sz="1400" dirty="0" smtClean="0"/>
              <a:t>активные ингредиенты, </a:t>
            </a:r>
            <a:r>
              <a:rPr lang="ru-RU" sz="1400" dirty="0"/>
              <a:t>как </a:t>
            </a:r>
            <a:r>
              <a:rPr lang="ru-RU" sz="1400" dirty="0" smtClean="0"/>
              <a:t>правило, </a:t>
            </a:r>
            <a:r>
              <a:rPr lang="ru-RU" sz="1400" dirty="0"/>
              <a:t>это ароматические ЛОС, взаимодействуют с летучими органическими и неорганическими соединениями </a:t>
            </a:r>
            <a:r>
              <a:rPr lang="ru-RU" sz="1400" b="1" dirty="0"/>
              <a:t>одинаково</a:t>
            </a:r>
            <a:r>
              <a:rPr lang="ru-RU" sz="1400" dirty="0"/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8986" y="2852936"/>
            <a:ext cx="2820846" cy="1846635"/>
          </a:xfrm>
          <a:prstGeom prst="rect">
            <a:avLst/>
          </a:prstGeom>
        </p:spPr>
        <p:txBody>
          <a:bodyPr wrap="square" lIns="91415" tIns="45708" rIns="91415" bIns="45708">
            <a:spAutoFit/>
          </a:bodyPr>
          <a:lstStyle/>
          <a:p>
            <a:r>
              <a:rPr lang="ru-RU" sz="1000" b="1" dirty="0"/>
              <a:t>Адсорбция</a:t>
            </a:r>
            <a:r>
              <a:rPr lang="ru-RU" sz="1000" dirty="0"/>
              <a:t> </a:t>
            </a:r>
          </a:p>
          <a:p>
            <a:r>
              <a:rPr lang="ru-RU" sz="1000" dirty="0"/>
              <a:t>Молекулы собираются и удерживаются на поверхности активного вещества. </a:t>
            </a:r>
          </a:p>
          <a:p>
            <a:r>
              <a:rPr lang="ru-RU" sz="1000" dirty="0"/>
              <a:t>Все </a:t>
            </a:r>
            <a:r>
              <a:rPr lang="ru-RU" sz="1000" dirty="0" smtClean="0"/>
              <a:t>пахучие </a:t>
            </a:r>
            <a:r>
              <a:rPr lang="ru-RU" sz="1000" dirty="0"/>
              <a:t>соединения имеют коэффициент растворимости. Это свойство растворимости позволяет растворяться </a:t>
            </a:r>
            <a:r>
              <a:rPr lang="ru-RU" sz="1000" dirty="0" smtClean="0"/>
              <a:t>пахучим соединениям в </a:t>
            </a:r>
            <a:r>
              <a:rPr lang="ru-RU" sz="1000" dirty="0"/>
              <a:t>активном ингредиенте </a:t>
            </a:r>
            <a:r>
              <a:rPr lang="ru-RU" sz="1000" dirty="0" smtClean="0"/>
              <a:t>освежителя воздуха. </a:t>
            </a:r>
            <a:r>
              <a:rPr lang="ru-RU" sz="1000" dirty="0"/>
              <a:t>Данный процесс сильно зависит от химического состава ЛОС, температуры, уровня рН и давления окружающей среды.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40609" y="2898253"/>
            <a:ext cx="2639504" cy="1692747"/>
          </a:xfrm>
          <a:prstGeom prst="rect">
            <a:avLst/>
          </a:prstGeom>
        </p:spPr>
        <p:txBody>
          <a:bodyPr wrap="square" lIns="91415" tIns="45708" rIns="91415" bIns="45708">
            <a:spAutoFit/>
          </a:bodyPr>
          <a:lstStyle/>
          <a:p>
            <a:r>
              <a:rPr lang="ru-RU" sz="1000" b="1" dirty="0"/>
              <a:t>Абсорбция</a:t>
            </a:r>
            <a:r>
              <a:rPr lang="ru-RU" sz="1000" dirty="0"/>
              <a:t> </a:t>
            </a:r>
          </a:p>
          <a:p>
            <a:r>
              <a:rPr lang="ru-RU" sz="1000" dirty="0"/>
              <a:t>Поглощение молекул </a:t>
            </a:r>
            <a:r>
              <a:rPr lang="ru-RU" sz="1000" dirty="0" smtClean="0"/>
              <a:t>неприятного запаха всем </a:t>
            </a:r>
            <a:r>
              <a:rPr lang="ru-RU" sz="1000" dirty="0"/>
              <a:t>объёмом активного вещества. </a:t>
            </a:r>
          </a:p>
          <a:p>
            <a:r>
              <a:rPr lang="ru-RU" sz="1000" dirty="0"/>
              <a:t>Активные молекулы вступают в контакт с </a:t>
            </a:r>
            <a:r>
              <a:rPr lang="ru-RU" sz="1000" dirty="0" smtClean="0"/>
              <a:t>молекулами неприятного запаха и </a:t>
            </a:r>
            <a:r>
              <a:rPr lang="ru-RU" sz="1000" dirty="0"/>
              <a:t>низкомолекулярными соединениями. </a:t>
            </a:r>
            <a:r>
              <a:rPr lang="ru-RU" sz="1000" dirty="0" smtClean="0"/>
              <a:t>Пахучие </a:t>
            </a:r>
            <a:r>
              <a:rPr lang="ru-RU" sz="1000" dirty="0"/>
              <a:t>соединения входят в контакт и связываются с активными ингредиентами.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907894" y="1925058"/>
            <a:ext cx="2682754" cy="2456033"/>
          </a:xfrm>
          <a:prstGeom prst="rect">
            <a:avLst/>
          </a:prstGeom>
        </p:spPr>
        <p:txBody>
          <a:bodyPr wrap="square" lIns="91415" tIns="45708" rIns="91415" bIns="45708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</a:rPr>
              <a:t>Химическая реакция</a:t>
            </a:r>
          </a:p>
          <a:p>
            <a:r>
              <a:rPr lang="ru-RU" sz="1200" b="1" dirty="0">
                <a:solidFill>
                  <a:srgbClr val="0070C0"/>
                </a:solidFill>
              </a:rPr>
              <a:t>Технология Microtrans®</a:t>
            </a:r>
          </a:p>
          <a:p>
            <a:r>
              <a:rPr lang="ru-RU" sz="1200" dirty="0">
                <a:solidFill>
                  <a:srgbClr val="0070C0"/>
                </a:solidFill>
              </a:rPr>
              <a:t>Молекулы активного вещества </a:t>
            </a:r>
            <a:r>
              <a:rPr lang="ru-RU" sz="1200" b="1" dirty="0">
                <a:solidFill>
                  <a:srgbClr val="0070C0"/>
                </a:solidFill>
              </a:rPr>
              <a:t>Microtrans®, </a:t>
            </a:r>
            <a:r>
              <a:rPr lang="ru-RU" sz="1200" dirty="0">
                <a:solidFill>
                  <a:srgbClr val="0070C0"/>
                </a:solidFill>
              </a:rPr>
              <a:t>находясь в </a:t>
            </a:r>
            <a:r>
              <a:rPr lang="ru-RU" sz="1200" dirty="0" smtClean="0">
                <a:solidFill>
                  <a:srgbClr val="0070C0"/>
                </a:solidFill>
              </a:rPr>
              <a:t>воздухе, </a:t>
            </a:r>
            <a:r>
              <a:rPr lang="ru-RU" sz="1200" dirty="0">
                <a:solidFill>
                  <a:srgbClr val="0070C0"/>
                </a:solidFill>
              </a:rPr>
              <a:t>постоянно взаимодействуют с молекулами органических соединений неприятного запаха. </a:t>
            </a:r>
          </a:p>
          <a:p>
            <a:r>
              <a:rPr lang="ru-RU" sz="1200" dirty="0">
                <a:solidFill>
                  <a:srgbClr val="0070C0"/>
                </a:solidFill>
              </a:rPr>
              <a:t>Сразу после </a:t>
            </a:r>
            <a:r>
              <a:rPr lang="ru-RU" sz="1200" dirty="0" smtClean="0">
                <a:solidFill>
                  <a:srgbClr val="0070C0"/>
                </a:solidFill>
              </a:rPr>
              <a:t>контакта </a:t>
            </a:r>
            <a:r>
              <a:rPr lang="ru-RU" sz="1200" dirty="0">
                <a:solidFill>
                  <a:srgbClr val="0070C0"/>
                </a:solidFill>
              </a:rPr>
              <a:t>молекулы </a:t>
            </a:r>
            <a:r>
              <a:rPr lang="ru-RU" sz="1200" b="1" dirty="0">
                <a:solidFill>
                  <a:srgbClr val="0070C0"/>
                </a:solidFill>
              </a:rPr>
              <a:t>Microtrans®  </a:t>
            </a:r>
            <a:r>
              <a:rPr lang="ru-RU" sz="1200" dirty="0">
                <a:solidFill>
                  <a:srgbClr val="0070C0"/>
                </a:solidFill>
              </a:rPr>
              <a:t>трансформируют молекулы неприятного запаха и нейтрализуют его. </a:t>
            </a:r>
            <a:endParaRPr lang="ru-RU" sz="1200" dirty="0" smtClean="0">
              <a:solidFill>
                <a:srgbClr val="0070C0"/>
              </a:solidFill>
            </a:endParaRPr>
          </a:p>
          <a:p>
            <a:r>
              <a:rPr lang="ru-RU" sz="1200" dirty="0" smtClean="0">
                <a:solidFill>
                  <a:srgbClr val="0070C0"/>
                </a:solidFill>
              </a:rPr>
              <a:t>Неприятный </a:t>
            </a:r>
            <a:r>
              <a:rPr lang="ru-RU" sz="1200" dirty="0">
                <a:solidFill>
                  <a:srgbClr val="0070C0"/>
                </a:solidFill>
              </a:rPr>
              <a:t>запах </a:t>
            </a:r>
            <a:r>
              <a:rPr lang="ru-RU" sz="1200" dirty="0" smtClean="0">
                <a:solidFill>
                  <a:srgbClr val="0070C0"/>
                </a:solidFill>
              </a:rPr>
              <a:t>исчезает!</a:t>
            </a:r>
            <a:endParaRPr lang="ru-RU" sz="1200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3257070" y="4091091"/>
            <a:ext cx="4703283" cy="230808"/>
          </a:xfrm>
          <a:prstGeom prst="rect">
            <a:avLst/>
          </a:prstGeom>
          <a:noFill/>
        </p:spPr>
        <p:txBody>
          <a:bodyPr wrap="square" lIns="91415" tIns="45708" rIns="91415" bIns="45708" rtlCol="0">
            <a:spAutoFit/>
          </a:bodyPr>
          <a:lstStyle/>
          <a:p>
            <a:r>
              <a:rPr lang="ru-RU" sz="900" b="1" dirty="0">
                <a:solidFill>
                  <a:schemeClr val="tx2"/>
                </a:solidFill>
              </a:rPr>
              <a:t>Обычные </a:t>
            </a:r>
            <a:r>
              <a:rPr lang="ru-RU" sz="900" b="1" dirty="0" err="1">
                <a:solidFill>
                  <a:schemeClr val="tx2"/>
                </a:solidFill>
              </a:rPr>
              <a:t>ароматизаторы</a:t>
            </a:r>
            <a:r>
              <a:rPr lang="ru-RU" sz="900" b="1" dirty="0">
                <a:solidFill>
                  <a:schemeClr val="tx2"/>
                </a:solidFill>
              </a:rPr>
              <a:t> с летучими органическими соединениями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6397574" y="4161297"/>
            <a:ext cx="4703283" cy="230808"/>
          </a:xfrm>
          <a:prstGeom prst="rect">
            <a:avLst/>
          </a:prstGeom>
          <a:noFill/>
        </p:spPr>
        <p:txBody>
          <a:bodyPr wrap="square" lIns="91415" tIns="45708" rIns="91415" bIns="45708" rtlCol="0">
            <a:spAutoFit/>
          </a:bodyPr>
          <a:lstStyle/>
          <a:p>
            <a:pPr>
              <a:spcBef>
                <a:spcPct val="0"/>
              </a:spcBef>
              <a:buClrTx/>
              <a:buSzTx/>
            </a:pPr>
            <a:r>
              <a:rPr lang="ru-RU" sz="900" b="1" dirty="0">
                <a:solidFill>
                  <a:srgbClr val="FFC000"/>
                </a:solidFill>
              </a:rPr>
              <a:t>Нейтрализатор запаха с технологией Microtrans® </a:t>
            </a:r>
            <a:endParaRPr lang="en-GB" sz="900" b="1" dirty="0">
              <a:solidFill>
                <a:srgbClr val="FFC000"/>
              </a:solidFill>
            </a:endParaRPr>
          </a:p>
        </p:txBody>
      </p:sp>
      <p:sp>
        <p:nvSpPr>
          <p:cNvPr id="19" name="Plus 14"/>
          <p:cNvSpPr/>
          <p:nvPr/>
        </p:nvSpPr>
        <p:spPr bwMode="auto">
          <a:xfrm>
            <a:off x="5724128" y="4088849"/>
            <a:ext cx="328951" cy="345194"/>
          </a:xfrm>
          <a:prstGeom prst="mathPlus">
            <a:avLst/>
          </a:prstGeom>
          <a:solidFill>
            <a:schemeClr val="accent2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15" tIns="45708" rIns="91415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sz="3200" dirty="0">
              <a:solidFill>
                <a:srgbClr val="000000"/>
              </a:solidFill>
              <a:latin typeface="BentonSans Bold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35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7" grpId="0"/>
      <p:bldP spid="8" grpId="0"/>
      <p:bldP spid="9" grpId="0"/>
      <p:bldP spid="10" grpId="0"/>
      <p:bldP spid="17" grpId="0"/>
      <p:bldP spid="18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8429624" cy="626368"/>
          </a:xfrm>
        </p:spPr>
        <p:txBody>
          <a:bodyPr/>
          <a:lstStyle/>
          <a:p>
            <a:r>
              <a:rPr lang="ru-RU" sz="2800" dirty="0">
                <a:latin typeface="+mn-lt"/>
              </a:rPr>
              <a:t>Нейтрализация запахов и ароматизация</a:t>
            </a:r>
            <a:endParaRPr lang="en-GB" sz="2800" dirty="0">
              <a:latin typeface="+mn-lt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312" y="1340768"/>
            <a:ext cx="4132743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6300195" y="4627555"/>
            <a:ext cx="1528763" cy="1304655"/>
            <a:chOff x="211138" y="1512304"/>
            <a:chExt cx="1528763" cy="1304656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138" y="1512304"/>
              <a:ext cx="1528763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485633" y="2147139"/>
              <a:ext cx="1186019" cy="6698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>
                  <a:latin typeface="+mn-lt"/>
                </a:rPr>
                <a:t>меньше ЛОС</a:t>
              </a:r>
              <a:r>
                <a:rPr lang="ru-RU" sz="1200" baseline="44000" dirty="0">
                  <a:latin typeface="+mn-lt"/>
                  <a:sym typeface="Symbol"/>
                </a:rPr>
                <a:t></a:t>
              </a:r>
              <a:r>
                <a:rPr lang="ru-RU" sz="1200" dirty="0">
                  <a:latin typeface="+mn-lt"/>
                </a:rPr>
                <a:t> чем в обычных аэрозолях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376354" y="4797153"/>
            <a:ext cx="5025082" cy="1921569"/>
            <a:chOff x="376354" y="4869160"/>
            <a:chExt cx="5025082" cy="1921569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354" y="4869160"/>
              <a:ext cx="5025082" cy="1220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467545" y="6021288"/>
              <a:ext cx="1092778" cy="7694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000" dirty="0">
                  <a:latin typeface="+mn-lt"/>
                </a:rPr>
                <a:t>Неприятные запахи неизбежно появляются в окружающей среде.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28411" y="6021288"/>
              <a:ext cx="1115397" cy="7694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000" dirty="0">
                  <a:latin typeface="+mn-lt"/>
                </a:rPr>
                <a:t>Молекулы Microtrans® </a:t>
              </a:r>
              <a:br>
                <a:rPr lang="ru-RU" sz="1000" dirty="0">
                  <a:latin typeface="+mn-lt"/>
                </a:rPr>
              </a:br>
              <a:r>
                <a:rPr lang="ru-RU" sz="1000" dirty="0">
                  <a:latin typeface="+mn-lt"/>
                </a:rPr>
                <a:t>успешно проникают в молекулы неприятного запаха.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15816" y="6021288"/>
              <a:ext cx="1252893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000" dirty="0">
                  <a:latin typeface="+mn-lt"/>
                </a:rPr>
                <a:t>Microtrans®</a:t>
              </a:r>
              <a:br>
                <a:rPr lang="ru-RU" sz="1000" dirty="0">
                  <a:latin typeface="+mn-lt"/>
                </a:rPr>
              </a:br>
              <a:r>
                <a:rPr lang="ru-RU" sz="1000" dirty="0">
                  <a:latin typeface="+mn-lt"/>
                </a:rPr>
                <a:t>нейтрализует молекулы неприятного запаха.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211960" y="6021288"/>
              <a:ext cx="1072871" cy="7694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1000" dirty="0">
                  <a:latin typeface="+mn-lt"/>
                </a:rPr>
                <a:t>Результат - свежая и комфортная обстановка без посторонних запахов.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795275" y="2577974"/>
            <a:ext cx="1216887" cy="1169527"/>
          </a:xfrm>
          <a:prstGeom prst="rect">
            <a:avLst/>
          </a:prstGeom>
          <a:noFill/>
        </p:spPr>
        <p:txBody>
          <a:bodyPr wrap="square" lIns="91415" tIns="45708" rIns="91415" bIns="45708" rtlCol="0">
            <a:spAutoFit/>
          </a:bodyPr>
          <a:lstStyle/>
          <a:p>
            <a:pPr>
              <a:spcBef>
                <a:spcPts val="0"/>
              </a:spcBef>
            </a:pPr>
            <a:r>
              <a:rPr lang="ru-RU" sz="1000" dirty="0">
                <a:latin typeface="+mn-lt"/>
              </a:rPr>
              <a:t>Ароматы созданы парфюмерами на основе натуральных ароматических отдушек и эфирных масел.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96338" y="2614159"/>
            <a:ext cx="1324431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dirty="0">
                <a:latin typeface="+mn-lt"/>
              </a:rPr>
              <a:t>Новая СПА-коллекция ароматов для омоложения ума и тела с  использованием терапевтических ингредиентов и эфирных масел. Доказали свою положительную влияние на настроение.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00195" y="2628007"/>
            <a:ext cx="1072871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dirty="0">
                <a:latin typeface="+mn-lt"/>
              </a:rPr>
              <a:t>Превосходный и актуальный дизайн для любого помещения, с возможностью скрытой установки.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7548" y="4077075"/>
            <a:ext cx="4680519" cy="8032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latin typeface="+mn-lt"/>
              </a:rPr>
              <a:t>Технология </a:t>
            </a:r>
            <a:r>
              <a:rPr lang="ru-RU" sz="1000" b="1" dirty="0" err="1">
                <a:latin typeface="+mn-lt"/>
              </a:rPr>
              <a:t>Microtrans</a:t>
            </a:r>
            <a:r>
              <a:rPr lang="ru-RU" sz="1000" b="1" dirty="0">
                <a:latin typeface="+mn-lt"/>
              </a:rPr>
              <a:t>®</a:t>
            </a:r>
          </a:p>
          <a:p>
            <a:pPr>
              <a:lnSpc>
                <a:spcPts val="1200"/>
              </a:lnSpc>
            </a:pPr>
            <a:r>
              <a:rPr lang="ru-RU" sz="1100" dirty="0">
                <a:latin typeface="+mn-lt"/>
              </a:rPr>
              <a:t>Традиционные освежители воздуха только маскируют неприятные</a:t>
            </a:r>
            <a:r>
              <a:rPr lang="en-US" sz="1100" dirty="0">
                <a:latin typeface="+mn-lt"/>
              </a:rPr>
              <a:t> </a:t>
            </a:r>
            <a:r>
              <a:rPr lang="ru-RU" sz="1100" dirty="0">
                <a:latin typeface="+mn-lt"/>
              </a:rPr>
              <a:t>запахи. Нейтрализаторы-</a:t>
            </a:r>
            <a:r>
              <a:rPr lang="ru-RU" sz="1100" dirty="0" err="1">
                <a:latin typeface="+mn-lt"/>
              </a:rPr>
              <a:t>ароматизаторы</a:t>
            </a:r>
            <a:r>
              <a:rPr lang="ru-RU" sz="1100" dirty="0">
                <a:latin typeface="+mn-lt"/>
              </a:rPr>
              <a:t> </a:t>
            </a:r>
            <a:r>
              <a:rPr lang="en-US" sz="1100" dirty="0">
                <a:latin typeface="+mn-lt"/>
              </a:rPr>
              <a:t>RCP </a:t>
            </a:r>
            <a:r>
              <a:rPr lang="ru-RU" sz="1100" dirty="0">
                <a:latin typeface="+mn-lt"/>
              </a:rPr>
              <a:t>выполнят всю работу полностью! Технология Microtrans® - это настоящий нейтрализатор запаха, который работает совместно с ароматическими отдушками самого высокого качества.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45747" y="6205761"/>
            <a:ext cx="3275020" cy="276975"/>
          </a:xfrm>
          <a:prstGeom prst="rect">
            <a:avLst/>
          </a:prstGeom>
          <a:noFill/>
        </p:spPr>
        <p:txBody>
          <a:bodyPr wrap="square" lIns="91415" tIns="45708" rIns="91415" bIns="45708" rtlCol="0">
            <a:spAutoFit/>
          </a:bodyPr>
          <a:lstStyle/>
          <a:p>
            <a:pPr algn="l"/>
            <a:r>
              <a:rPr lang="ru-RU" sz="1200" baseline="44000" dirty="0">
                <a:latin typeface="+mn-lt"/>
                <a:sym typeface="Symbol"/>
              </a:rPr>
              <a:t></a:t>
            </a:r>
            <a:r>
              <a:rPr lang="ru-RU" sz="1200" dirty="0">
                <a:latin typeface="+mn-lt"/>
              </a:rPr>
              <a:t>ЛОС - летучие органические соединения</a:t>
            </a:r>
          </a:p>
        </p:txBody>
      </p:sp>
      <p:sp>
        <p:nvSpPr>
          <p:cNvPr id="29" name="Rectangle 26"/>
          <p:cNvSpPr/>
          <p:nvPr/>
        </p:nvSpPr>
        <p:spPr>
          <a:xfrm>
            <a:off x="179515" y="3327376"/>
            <a:ext cx="4915725" cy="472290"/>
          </a:xfrm>
          <a:prstGeom prst="rect">
            <a:avLst/>
          </a:prstGeom>
          <a:noFill/>
          <a:ln>
            <a:noFill/>
          </a:ln>
        </p:spPr>
        <p:txBody>
          <a:bodyPr wrap="square" lIns="91415" tIns="45708" rIns="91415" bIns="45708">
            <a:spAutoFit/>
          </a:bodyPr>
          <a:lstStyle/>
          <a:p>
            <a:pPr algn="ctr"/>
            <a:r>
              <a:rPr lang="ru-RU" sz="2400" b="1" spc="-15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</a:rPr>
              <a:t>Более 40 ароматов в коллекции! </a:t>
            </a:r>
            <a:endParaRPr lang="en-US" sz="2400" b="1" spc="-15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</a:endParaRPr>
          </a:p>
        </p:txBody>
      </p:sp>
      <p:sp>
        <p:nvSpPr>
          <p:cNvPr id="31" name="Rectangle 5"/>
          <p:cNvSpPr/>
          <p:nvPr/>
        </p:nvSpPr>
        <p:spPr bwMode="auto">
          <a:xfrm>
            <a:off x="233881" y="1750438"/>
            <a:ext cx="4104456" cy="135143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rot="0" spcFirstLastPara="0" vertOverflow="overflow" horzOverflow="overflow" vert="horz" wrap="square" lIns="91415" tIns="45708" rIns="91415" bIns="4570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lvl="1">
              <a:spcBef>
                <a:spcPct val="0"/>
              </a:spcBef>
              <a:buClrTx/>
              <a:buSzTx/>
            </a:pPr>
            <a:r>
              <a:rPr lang="ru-RU" dirty="0" smtClean="0">
                <a:latin typeface="+mn-lt"/>
              </a:rPr>
              <a:t>У </a:t>
            </a:r>
            <a:r>
              <a:rPr lang="ru-RU" dirty="0">
                <a:latin typeface="+mn-lt"/>
              </a:rPr>
              <a:t>нас есть все для </a:t>
            </a:r>
            <a:r>
              <a:rPr lang="ru-RU" dirty="0" smtClean="0">
                <a:latin typeface="+mn-lt"/>
              </a:rPr>
              <a:t>нейтрализации запаха </a:t>
            </a:r>
            <a:r>
              <a:rPr lang="ru-RU" dirty="0">
                <a:latin typeface="+mn-lt"/>
              </a:rPr>
              <a:t>и ароматизации помещения</a:t>
            </a:r>
            <a:r>
              <a:rPr lang="ru-RU" dirty="0" smtClean="0">
                <a:latin typeface="+mn-lt"/>
              </a:rPr>
              <a:t>!</a:t>
            </a:r>
          </a:p>
          <a:p>
            <a:pPr marL="0" lvl="1">
              <a:spcBef>
                <a:spcPct val="0"/>
              </a:spcBef>
              <a:buClrTx/>
              <a:buSzTx/>
            </a:pPr>
            <a:endParaRPr lang="ru-RU" dirty="0" smtClean="0">
              <a:latin typeface="+mn-lt"/>
            </a:endParaRPr>
          </a:p>
          <a:p>
            <a:pPr marL="0" lvl="1">
              <a:spcBef>
                <a:spcPct val="0"/>
              </a:spcBef>
              <a:buClrTx/>
              <a:buSzTx/>
            </a:pPr>
            <a:r>
              <a:rPr lang="ru-RU" dirty="0" smtClean="0">
                <a:latin typeface="+mn-lt"/>
                <a:sym typeface="Gill Sans" charset="0"/>
              </a:rPr>
              <a:t>Все решения под ключ с установкой, пожизненной гарантией и обслуживанием.</a:t>
            </a:r>
            <a:endParaRPr lang="fr-FR" dirty="0">
              <a:latin typeface="+mn-lt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00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9552" y="620688"/>
            <a:ext cx="8429624" cy="914400"/>
          </a:xfrm>
          <a:prstGeom prst="rect">
            <a:avLst/>
          </a:prstGeom>
        </p:spPr>
        <p:txBody>
          <a:bodyPr vert="horz" wrap="square" lIns="0" tIns="13331" rIns="0" bIns="0" rtlCol="0">
            <a:spAutoFit/>
          </a:bodyPr>
          <a:lstStyle/>
          <a:p>
            <a:pPr marL="3407138">
              <a:spcBef>
                <a:spcPts val="105"/>
              </a:spcBef>
            </a:pPr>
            <a:r>
              <a:rPr sz="2800" dirty="0">
                <a:latin typeface="+mn-lt"/>
              </a:rPr>
              <a:t>Палитра</a:t>
            </a:r>
            <a:r>
              <a:rPr sz="2800" spc="-55" dirty="0">
                <a:latin typeface="+mn-lt"/>
              </a:rPr>
              <a:t> </a:t>
            </a:r>
            <a:r>
              <a:rPr sz="2800" spc="-5" dirty="0">
                <a:latin typeface="+mn-lt"/>
              </a:rPr>
              <a:t>ароматов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499182"/>
              </p:ext>
            </p:extLst>
          </p:nvPr>
        </p:nvGraphicFramePr>
        <p:xfrm>
          <a:off x="971600" y="1196752"/>
          <a:ext cx="7670744" cy="55934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1695"/>
                <a:gridCol w="915980"/>
                <a:gridCol w="637784"/>
                <a:gridCol w="814861"/>
                <a:gridCol w="3981856"/>
                <a:gridCol w="404284"/>
                <a:gridCol w="404284"/>
              </a:tblGrid>
              <a:tr h="125148">
                <a:tc>
                  <a:txBody>
                    <a:bodyPr/>
                    <a:lstStyle/>
                    <a:p>
                      <a:pPr algn="ctr">
                        <a:lnSpc>
                          <a:spcPts val="815"/>
                        </a:lnSpc>
                        <a:spcBef>
                          <a:spcPts val="30"/>
                        </a:spcBef>
                      </a:pPr>
                      <a:r>
                        <a:rPr lang="ru-RU" sz="700" b="1" i="0" spc="-20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Артикул</a:t>
                      </a:r>
                      <a:endParaRPr sz="700" b="1" i="0" dirty="0">
                        <a:latin typeface="Calibri"/>
                        <a:cs typeface="Calibri"/>
                      </a:endParaRPr>
                    </a:p>
                  </a:txBody>
                  <a:tcPr marL="0" marR="0" marT="381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18181"/>
                    </a:solidFill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ts val="815"/>
                        </a:lnSpc>
                        <a:spcBef>
                          <a:spcPts val="30"/>
                        </a:spcBef>
                      </a:pPr>
                      <a:r>
                        <a:rPr sz="7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Название</a:t>
                      </a:r>
                      <a:r>
                        <a:rPr sz="7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аромата</a:t>
                      </a:r>
                      <a:endParaRPr sz="700" dirty="0">
                        <a:latin typeface="Calibri"/>
                        <a:cs typeface="Calibri"/>
                      </a:endParaRPr>
                    </a:p>
                  </a:txBody>
                  <a:tcPr marL="0" marR="0" marT="38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17145" algn="ctr">
                        <a:lnSpc>
                          <a:spcPts val="840"/>
                        </a:lnSpc>
                      </a:pPr>
                      <a:r>
                        <a:rPr sz="7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Тип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ts val="815"/>
                        </a:lnSpc>
                        <a:spcBef>
                          <a:spcPts val="30"/>
                        </a:spcBef>
                      </a:pPr>
                      <a:r>
                        <a:rPr sz="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Тип</a:t>
                      </a:r>
                      <a:r>
                        <a:rPr sz="7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аромата</a:t>
                      </a:r>
                      <a:endParaRPr sz="700" dirty="0">
                        <a:latin typeface="Calibri"/>
                        <a:cs typeface="Calibri"/>
                      </a:endParaRPr>
                    </a:p>
                  </a:txBody>
                  <a:tcPr marL="0" marR="0" marT="3810" marB="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ts val="815"/>
                        </a:lnSpc>
                        <a:spcBef>
                          <a:spcPts val="30"/>
                        </a:spcBef>
                      </a:pPr>
                      <a:r>
                        <a:rPr sz="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Описание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10" marB="0" anchor="ctr"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19050" algn="l">
                        <a:lnSpc>
                          <a:spcPts val="680"/>
                        </a:lnSpc>
                      </a:pPr>
                      <a:r>
                        <a:rPr sz="500" b="1" spc="-10" dirty="0" err="1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Интенсивность</a:t>
                      </a:r>
                      <a:r>
                        <a:rPr lang="ru-RU" sz="500" b="1" spc="-10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500" b="1" spc="-60" dirty="0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100" b="1" spc="-30" baseline="-15873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MB3000</a:t>
                      </a:r>
                      <a:endParaRPr sz="1100" baseline="-15873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25148"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600" spc="10" dirty="0">
                          <a:latin typeface="Calibri"/>
                          <a:cs typeface="Calibri"/>
                        </a:rPr>
                        <a:t>1910752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1079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600" spc="15" dirty="0">
                          <a:latin typeface="Calibri"/>
                          <a:cs typeface="Calibri"/>
                        </a:rPr>
                        <a:t>Floral</a:t>
                      </a:r>
                      <a:r>
                        <a:rPr sz="6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Sense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1079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7"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</a:pPr>
                      <a:r>
                        <a:rPr sz="900" b="1" spc="5" dirty="0" err="1" smtClean="0">
                          <a:latin typeface="Calibri"/>
                          <a:cs typeface="Calibri"/>
                        </a:rPr>
                        <a:t>Цветочный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F91D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600" kern="1200" spc="-25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sz="600" kern="1200" spc="-25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Цветочный</a:t>
                      </a:r>
                      <a:r>
                        <a:rPr sz="600" kern="1200" spc="-25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sz="600" kern="1200" spc="-25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зеленый</a:t>
                      </a:r>
                      <a:endParaRPr sz="600" kern="1200" spc="-25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889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600" spc="0" dirty="0">
                          <a:latin typeface="Calibri"/>
                          <a:cs typeface="Calibri"/>
                        </a:rPr>
                        <a:t>Свежий зеленый цветочный аромат с оттенками цитрусовых и</a:t>
                      </a:r>
                      <a:r>
                        <a:rPr sz="6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мускуса.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079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44"/>
                        </a:lnSpc>
                      </a:pPr>
                      <a:r>
                        <a:rPr sz="1100" b="1" spc="10" baseline="-25000" dirty="0" smtClean="0">
                          <a:latin typeface="Calibri"/>
                          <a:cs typeface="Calibri"/>
                        </a:rPr>
                        <a:t>**</a:t>
                      </a:r>
                      <a:endParaRPr sz="1100" baseline="-250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b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BF2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844"/>
                        </a:lnSpc>
                      </a:pPr>
                      <a:r>
                        <a:rPr sz="1100" dirty="0">
                          <a:latin typeface="Wingdings"/>
                          <a:cs typeface="Wingdings"/>
                        </a:rPr>
                        <a:t></a:t>
                      </a: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3175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F91D0"/>
                    </a:solidFill>
                  </a:tcPr>
                </a:tc>
              </a:tr>
              <a:tr h="143690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600" spc="5" dirty="0">
                          <a:latin typeface="Calibri"/>
                          <a:cs typeface="Calibri"/>
                        </a:rPr>
                        <a:t>R0260007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86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600" spc="15" dirty="0">
                          <a:latin typeface="Calibri"/>
                          <a:cs typeface="Calibri"/>
                        </a:rPr>
                        <a:t>Inspirations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2286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F91D0"/>
                    </a:solidFill>
                  </a:tcPr>
                </a:tc>
                <a:tc>
                  <a:txBody>
                    <a:bodyPr/>
                    <a:lstStyle/>
                    <a:p>
                      <a:pPr marR="26034" algn="ctr"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r>
                        <a:rPr lang="ru-RU" sz="600" spc="-25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sz="600" spc="-25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Ц</a:t>
                      </a:r>
                      <a:r>
                        <a:rPr sz="600" spc="-3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</a:t>
                      </a:r>
                      <a:r>
                        <a:rPr sz="600" spc="-25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ето</a:t>
                      </a:r>
                      <a:r>
                        <a:rPr sz="600" spc="-3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ч</a:t>
                      </a:r>
                      <a:r>
                        <a:rPr sz="600" spc="-25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ны</a:t>
                      </a:r>
                      <a:r>
                        <a:rPr sz="600" spc="-3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й</a:t>
                      </a:r>
                      <a:r>
                        <a:rPr sz="600" spc="-25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sz="600" spc="-25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ц</a:t>
                      </a:r>
                      <a:r>
                        <a:rPr sz="600" spc="-3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</a:t>
                      </a:r>
                      <a:r>
                        <a:rPr sz="600" spc="-25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ето</a:t>
                      </a:r>
                      <a:r>
                        <a:rPr sz="600" spc="-3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ч</a:t>
                      </a:r>
                      <a:r>
                        <a:rPr sz="600" spc="-25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ны</a:t>
                      </a:r>
                      <a:r>
                        <a:rPr sz="6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й</a:t>
                      </a:r>
                      <a:endParaRPr sz="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2476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600" spc="0" dirty="0">
                          <a:latin typeface="Calibri"/>
                          <a:cs typeface="Calibri"/>
                        </a:rPr>
                        <a:t>Богатый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белый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цветочный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орнамент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нотами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жасмина,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апельсинового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цветка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розы.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2286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990"/>
                        </a:lnSpc>
                      </a:pPr>
                      <a:r>
                        <a:rPr sz="1100" b="1" spc="10" baseline="-25000" dirty="0">
                          <a:latin typeface="Calibri"/>
                          <a:cs typeface="Calibri"/>
                        </a:rPr>
                        <a:t>**</a:t>
                      </a:r>
                      <a:endParaRPr sz="1100" baseline="-250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b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BF2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990"/>
                        </a:lnSpc>
                      </a:pPr>
                      <a:r>
                        <a:rPr sz="1100" dirty="0">
                          <a:latin typeface="Wingdings"/>
                          <a:cs typeface="Wingdings"/>
                        </a:rPr>
                        <a:t></a:t>
                      </a:r>
                      <a:endParaRPr sz="1100">
                        <a:latin typeface="Wingdings"/>
                        <a:cs typeface="Wingdings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F91D0"/>
                    </a:solidFill>
                  </a:tcPr>
                </a:tc>
              </a:tr>
              <a:tr h="162892"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00" spc="10" dirty="0">
                          <a:latin typeface="Calibri"/>
                          <a:cs typeface="Calibri"/>
                        </a:rPr>
                        <a:t>1910726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2857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00" spc="10" dirty="0">
                          <a:latin typeface="Calibri"/>
                          <a:cs typeface="Calibri"/>
                        </a:rPr>
                        <a:t>Purifying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Spa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2857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F91D0"/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600" spc="-2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Ц</a:t>
                      </a:r>
                      <a:r>
                        <a:rPr sz="600" spc="-3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</a:t>
                      </a:r>
                      <a:r>
                        <a:rPr sz="600" spc="-2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ето</a:t>
                      </a:r>
                      <a:r>
                        <a:rPr sz="600" spc="-3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ч</a:t>
                      </a:r>
                      <a:r>
                        <a:rPr sz="600" spc="-2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ны</a:t>
                      </a:r>
                      <a:r>
                        <a:rPr sz="600" spc="-3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й</a:t>
                      </a:r>
                      <a:r>
                        <a:rPr sz="600" spc="-2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/ц</a:t>
                      </a:r>
                      <a:r>
                        <a:rPr sz="600" spc="-3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</a:t>
                      </a:r>
                      <a:r>
                        <a:rPr sz="600" spc="-2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ето</a:t>
                      </a:r>
                      <a:r>
                        <a:rPr sz="600" spc="-3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ч</a:t>
                      </a:r>
                      <a:r>
                        <a:rPr sz="600" spc="-25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ны</a:t>
                      </a:r>
                      <a:r>
                        <a:rPr sz="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й</a:t>
                      </a:r>
                    </a:p>
                  </a:txBody>
                  <a:tcPr marL="0" marR="0" marT="3619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00" spc="0" dirty="0">
                          <a:latin typeface="Calibri"/>
                          <a:cs typeface="Calibri"/>
                        </a:rPr>
                        <a:t>Свежий цветочный аромат, усиленный прохладными озональными</a:t>
                      </a:r>
                      <a:r>
                        <a:rPr sz="600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намеками.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2857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130"/>
                        </a:lnSpc>
                      </a:pPr>
                      <a:r>
                        <a:rPr sz="1100" b="1" spc="10" baseline="-25000" dirty="0">
                          <a:latin typeface="Calibri"/>
                          <a:cs typeface="Calibri"/>
                        </a:rPr>
                        <a:t>**</a:t>
                      </a:r>
                      <a:endParaRPr sz="1100" baseline="-250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b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BF2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130"/>
                        </a:lnSpc>
                      </a:pPr>
                      <a:r>
                        <a:rPr sz="1100" dirty="0">
                          <a:latin typeface="Wingdings"/>
                          <a:cs typeface="Wingdings"/>
                        </a:rPr>
                        <a:t></a:t>
                      </a:r>
                      <a:endParaRPr sz="1100">
                        <a:latin typeface="Wingdings"/>
                        <a:cs typeface="Wingdings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F91D0"/>
                    </a:solidFill>
                  </a:tcPr>
                </a:tc>
              </a:tr>
              <a:tr h="143690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600" spc="5" dirty="0">
                          <a:latin typeface="Calibri"/>
                          <a:cs typeface="Calibri"/>
                        </a:rPr>
                        <a:t>R0260040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2286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600" spc="15" dirty="0">
                          <a:latin typeface="Calibri"/>
                          <a:cs typeface="Calibri"/>
                        </a:rPr>
                        <a:t>Radiant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Sense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2286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F9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1590" indent="0" algn="ctr" defTabSz="642816" rtl="0" eaLnBrk="1" latinLnBrk="0" hangingPunct="1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600" kern="1200" spc="-25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sz="600" kern="1200" spc="-25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Цветочный</a:t>
                      </a:r>
                      <a:r>
                        <a:rPr sz="600" kern="1200" spc="-25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sz="600" kern="1200" spc="-25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цветочный</a:t>
                      </a:r>
                      <a:endParaRPr sz="600" kern="1200" spc="-25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600" spc="0" dirty="0">
                          <a:latin typeface="Calibri"/>
                          <a:cs typeface="Calibri"/>
                        </a:rPr>
                        <a:t>Яркий цветочный аромат, поднятый фруктовыми и зелеными</a:t>
                      </a:r>
                      <a:r>
                        <a:rPr sz="600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нотами.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2286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990"/>
                        </a:lnSpc>
                        <a:tabLst/>
                      </a:pPr>
                      <a:r>
                        <a:rPr sz="1100" b="1" spc="10" baseline="-25000" dirty="0">
                          <a:latin typeface="Calibri"/>
                          <a:cs typeface="Calibri"/>
                        </a:rPr>
                        <a:t>**</a:t>
                      </a:r>
                      <a:endParaRPr sz="1100" baseline="-250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b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BF2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990"/>
                        </a:lnSpc>
                      </a:pPr>
                      <a:r>
                        <a:rPr sz="1100" dirty="0">
                          <a:latin typeface="Wingdings"/>
                          <a:cs typeface="Wingdings"/>
                        </a:rPr>
                        <a:t></a:t>
                      </a:r>
                      <a:endParaRPr sz="1100">
                        <a:latin typeface="Wingdings"/>
                        <a:cs typeface="Wingdings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F91D0"/>
                    </a:solidFill>
                  </a:tcPr>
                </a:tc>
              </a:tr>
              <a:tr h="131109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00" spc="5" dirty="0">
                          <a:latin typeface="Calibri"/>
                          <a:cs typeface="Calibri"/>
                        </a:rPr>
                        <a:t>R0260028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651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00" spc="0" dirty="0">
                          <a:latin typeface="Calibri"/>
                          <a:cs typeface="Calibri"/>
                        </a:rPr>
                        <a:t>Devotion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1651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F91D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42816" rtl="0" eaLnBrk="1" latinLnBrk="0" hangingPunct="1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600" kern="1200" spc="-25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sz="600" kern="1200" spc="-25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Цветочный</a:t>
                      </a:r>
                      <a:r>
                        <a:rPr sz="600" kern="1200" spc="-25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sz="600" kern="1200" spc="-25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пудра</a:t>
                      </a:r>
                      <a:endParaRPr sz="600" kern="1200" spc="-25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2159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00" spc="0" dirty="0">
                          <a:latin typeface="Calibri"/>
                          <a:cs typeface="Calibri"/>
                        </a:rPr>
                        <a:t>Цветочный аромат с нежными нотами пудры и мягкой</a:t>
                      </a:r>
                      <a:r>
                        <a:rPr sz="600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ванилью.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1651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94"/>
                        </a:lnSpc>
                      </a:pPr>
                      <a:r>
                        <a:rPr sz="1100" b="1" spc="10" baseline="-25000" dirty="0">
                          <a:latin typeface="Calibri"/>
                          <a:cs typeface="Calibri"/>
                        </a:rPr>
                        <a:t>**</a:t>
                      </a:r>
                      <a:endParaRPr sz="1100" baseline="-250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b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BF2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894"/>
                        </a:lnSpc>
                      </a:pPr>
                      <a:r>
                        <a:rPr sz="1100" dirty="0">
                          <a:latin typeface="Wingdings"/>
                          <a:cs typeface="Wingdings"/>
                        </a:rPr>
                        <a:t></a:t>
                      </a:r>
                      <a:endParaRPr sz="1100">
                        <a:latin typeface="Wingdings"/>
                        <a:cs typeface="Wingdings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F91D0"/>
                    </a:solidFill>
                  </a:tcPr>
                </a:tc>
              </a:tr>
              <a:tr h="125148"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600" spc="10" dirty="0">
                          <a:latin typeface="Calibri"/>
                          <a:cs typeface="Calibri"/>
                        </a:rPr>
                        <a:t>1910730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079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600" spc="10" dirty="0">
                          <a:latin typeface="Calibri"/>
                          <a:cs typeface="Calibri"/>
                        </a:rPr>
                        <a:t>Impressions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1079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F91D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42816" rtl="0" eaLnBrk="1" latinLnBrk="0" hangingPunct="1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600" kern="1200" spc="-25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sz="600" kern="1200" spc="-25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Цветочный</a:t>
                      </a:r>
                      <a:r>
                        <a:rPr sz="600" kern="1200" spc="-25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sz="600" kern="1200" spc="-25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пудра</a:t>
                      </a:r>
                      <a:endParaRPr sz="600" kern="1200" spc="-25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1397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600" spc="0" dirty="0">
                          <a:latin typeface="Calibri"/>
                          <a:cs typeface="Calibri"/>
                        </a:rPr>
                        <a:t>Цветочный припудренный аромат, усиленный мускусными и янтарными</a:t>
                      </a:r>
                      <a:r>
                        <a:rPr sz="6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нюансами.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1079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32384" indent="0" algn="ctr">
                        <a:lnSpc>
                          <a:spcPts val="844"/>
                        </a:lnSpc>
                      </a:pPr>
                      <a:r>
                        <a:rPr sz="1100" b="1" baseline="-25000" dirty="0">
                          <a:latin typeface="Calibri"/>
                          <a:cs typeface="Calibri"/>
                        </a:rPr>
                        <a:t>****</a:t>
                      </a:r>
                      <a:endParaRPr sz="1100" baseline="-250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b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BF2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844"/>
                        </a:lnSpc>
                      </a:pPr>
                      <a:r>
                        <a:rPr sz="1100" dirty="0">
                          <a:latin typeface="Wingdings"/>
                          <a:cs typeface="Wingdings"/>
                        </a:rPr>
                        <a:t></a:t>
                      </a:r>
                      <a:endParaRPr sz="1100">
                        <a:latin typeface="Wingdings"/>
                        <a:cs typeface="Wingdings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F91D0"/>
                    </a:solidFill>
                  </a:tcPr>
                </a:tc>
              </a:tr>
              <a:tr h="143690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600" spc="5" dirty="0">
                          <a:latin typeface="Calibri"/>
                          <a:cs typeface="Calibri"/>
                        </a:rPr>
                        <a:t>R0260017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86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600" spc="5" dirty="0">
                          <a:latin typeface="Calibri"/>
                          <a:cs typeface="Calibri"/>
                        </a:rPr>
                        <a:t>Sensations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86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F91D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42816" rtl="0" eaLnBrk="1" latinLnBrk="0" hangingPunct="1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ru-RU" sz="600" kern="1200" spc="-25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sz="600" kern="1200" spc="-25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Цветочный</a:t>
                      </a:r>
                      <a:r>
                        <a:rPr sz="600" kern="1200" spc="-25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sz="600" kern="1200" spc="-25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сладкий</a:t>
                      </a:r>
                      <a:endParaRPr sz="600" kern="1200" spc="-25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2667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600" spc="0" dirty="0">
                          <a:latin typeface="Calibri"/>
                          <a:cs typeface="Calibri"/>
                        </a:rPr>
                        <a:t>Сладкий цветочный аромат, обогащенный прикосновениями ванили и</a:t>
                      </a:r>
                      <a:r>
                        <a:rPr sz="6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кокоса.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2286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2384" algn="ctr">
                        <a:lnSpc>
                          <a:spcPts val="990"/>
                        </a:lnSpc>
                      </a:pPr>
                      <a:r>
                        <a:rPr sz="1100" b="1" baseline="-25000" dirty="0">
                          <a:latin typeface="Calibri"/>
                          <a:cs typeface="Calibri"/>
                        </a:rPr>
                        <a:t>****</a:t>
                      </a:r>
                      <a:endParaRPr sz="1100" baseline="-250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b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BF2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990"/>
                        </a:lnSpc>
                      </a:pPr>
                      <a:r>
                        <a:rPr sz="1100" dirty="0">
                          <a:latin typeface="Wingdings"/>
                          <a:cs typeface="Wingdings"/>
                        </a:rPr>
                        <a:t></a:t>
                      </a:r>
                      <a:endParaRPr sz="1100">
                        <a:latin typeface="Wingdings"/>
                        <a:cs typeface="Wingdings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F91D0"/>
                    </a:solidFill>
                  </a:tcPr>
                </a:tc>
              </a:tr>
              <a:tr h="1766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18181"/>
                    </a:solidFill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ts val="815"/>
                        </a:lnSpc>
                        <a:spcBef>
                          <a:spcPts val="35"/>
                        </a:spcBef>
                      </a:pPr>
                      <a:r>
                        <a:rPr sz="7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Название</a:t>
                      </a:r>
                      <a:r>
                        <a:rPr sz="7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аромата</a:t>
                      </a:r>
                      <a:endParaRPr sz="700" dirty="0">
                        <a:latin typeface="Calibri"/>
                        <a:cs typeface="Calibri"/>
                      </a:endParaRPr>
                    </a:p>
                  </a:txBody>
                  <a:tcPr marL="0" marR="0" marT="44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 defTabSz="642816" rtl="0" eaLnBrk="1" latinLnBrk="0" hangingPunct="1">
                        <a:lnSpc>
                          <a:spcPts val="815"/>
                        </a:lnSpc>
                        <a:spcBef>
                          <a:spcPts val="30"/>
                        </a:spcBef>
                      </a:pPr>
                      <a:r>
                        <a:rPr sz="700" b="1" kern="1200" dirty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Тип аромата</a:t>
                      </a:r>
                    </a:p>
                  </a:txBody>
                  <a:tcPr marL="0" marR="0" marT="444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ts val="815"/>
                        </a:lnSpc>
                        <a:spcBef>
                          <a:spcPts val="30"/>
                        </a:spcBef>
                      </a:pPr>
                      <a:r>
                        <a:rPr sz="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Описание</a:t>
                      </a:r>
                      <a:endParaRPr sz="700" dirty="0">
                        <a:latin typeface="Calibri"/>
                        <a:cs typeface="Calibri"/>
                      </a:endParaRPr>
                    </a:p>
                  </a:txBody>
                  <a:tcPr marL="0" marR="0" marT="3810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5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Интенсивность</a:t>
                      </a:r>
                      <a:endParaRPr sz="500" dirty="0">
                        <a:latin typeface="Calibri"/>
                        <a:cs typeface="Calibri"/>
                      </a:endParaRPr>
                    </a:p>
                  </a:txBody>
                  <a:tcPr marL="0" marR="0" marT="1079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815"/>
                        </a:lnSpc>
                        <a:spcBef>
                          <a:spcPts val="30"/>
                        </a:spcBef>
                      </a:pPr>
                      <a:r>
                        <a:rPr sz="7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MB3000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3810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</a:tr>
              <a:tr h="150311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600" spc="5" dirty="0">
                          <a:latin typeface="Calibri"/>
                          <a:cs typeface="Calibri"/>
                        </a:rPr>
                        <a:t>R0260004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86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600" spc="10" dirty="0">
                          <a:latin typeface="Calibri"/>
                          <a:cs typeface="Calibri"/>
                        </a:rPr>
                        <a:t>Expression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86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6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sz="900" b="1" spc="10" dirty="0" err="1" smtClean="0">
                          <a:latin typeface="Calibri"/>
                          <a:cs typeface="Calibri"/>
                        </a:rPr>
                        <a:t>Цитрус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D96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600" kern="1200" spc="-25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Цитрус/цитрус</a:t>
                      </a:r>
                    </a:p>
                  </a:txBody>
                  <a:tcPr marL="0" marR="0" marT="1841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600" spc="0" dirty="0">
                          <a:latin typeface="Calibri"/>
                          <a:cs typeface="Calibri"/>
                        </a:rPr>
                        <a:t>Бодрящий цитрусовый аккорд с нотами апельсиновой корки, грейпфрута и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лимона.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2286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2384" algn="ctr">
                        <a:lnSpc>
                          <a:spcPts val="1035"/>
                        </a:lnSpc>
                      </a:pPr>
                      <a:r>
                        <a:rPr sz="1100" b="1" baseline="-25000" dirty="0">
                          <a:latin typeface="Calibri"/>
                          <a:cs typeface="Calibri"/>
                        </a:rPr>
                        <a:t>****</a:t>
                      </a:r>
                      <a:endParaRPr sz="1100" baseline="-250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b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035"/>
                        </a:lnSpc>
                      </a:pPr>
                      <a:r>
                        <a:rPr sz="1100" dirty="0">
                          <a:latin typeface="Wingdings"/>
                          <a:cs typeface="Wingdings"/>
                        </a:rPr>
                        <a:t></a:t>
                      </a:r>
                      <a:endParaRPr sz="1100">
                        <a:latin typeface="Wingdings"/>
                        <a:cs typeface="Wingdings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D961"/>
                    </a:solidFill>
                  </a:tcPr>
                </a:tc>
              </a:tr>
              <a:tr h="131109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00" spc="5" dirty="0">
                          <a:latin typeface="Calibri"/>
                          <a:cs typeface="Calibri"/>
                        </a:rPr>
                        <a:t>R0260041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651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600" spc="10" dirty="0">
                          <a:latin typeface="Calibri"/>
                          <a:cs typeface="Calibri"/>
                        </a:rPr>
                        <a:t>Clean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 Sense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651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D9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29209" indent="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600" kern="1200" spc="-25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Цитрус/цветочный</a:t>
                      </a:r>
                    </a:p>
                  </a:txBody>
                  <a:tcPr marL="0" marR="0" marT="571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00" spc="0" dirty="0">
                          <a:latin typeface="Calibri"/>
                          <a:cs typeface="Calibri"/>
                        </a:rPr>
                        <a:t>Освежающая смесь апельсина и лайма усиливается тонкими цветочными</a:t>
                      </a:r>
                      <a:r>
                        <a:rPr sz="600" spc="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нотами.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714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94"/>
                        </a:lnSpc>
                      </a:pPr>
                      <a:r>
                        <a:rPr sz="1100" b="1" spc="10" baseline="-25000" dirty="0">
                          <a:latin typeface="Calibri"/>
                          <a:cs typeface="Calibri"/>
                        </a:rPr>
                        <a:t>**</a:t>
                      </a:r>
                      <a:endParaRPr sz="1100" baseline="-250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b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894"/>
                        </a:lnSpc>
                      </a:pPr>
                      <a:r>
                        <a:rPr sz="1100" dirty="0">
                          <a:latin typeface="Wingdings"/>
                          <a:cs typeface="Wingdings"/>
                        </a:rPr>
                        <a:t></a:t>
                      </a:r>
                      <a:endParaRPr sz="1100">
                        <a:latin typeface="Wingdings"/>
                        <a:cs typeface="Wingdings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D961"/>
                    </a:solidFill>
                  </a:tcPr>
                </a:tc>
              </a:tr>
              <a:tr h="125148"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600" spc="10" dirty="0">
                          <a:latin typeface="Calibri"/>
                          <a:cs typeface="Calibri"/>
                        </a:rPr>
                        <a:t>1910728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079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600" spc="5" dirty="0">
                          <a:latin typeface="Calibri"/>
                          <a:cs typeface="Calibri"/>
                        </a:rPr>
                        <a:t>Energising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Spa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079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D96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600" kern="1200" spc="-25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Цитрус/цитрус</a:t>
                      </a:r>
                    </a:p>
                  </a:txBody>
                  <a:tcPr marL="0" marR="0" marT="952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600" spc="0" dirty="0">
                          <a:latin typeface="Calibri"/>
                          <a:cs typeface="Calibri"/>
                        </a:rPr>
                        <a:t>Яркое сочетание цитрусовых</a:t>
                      </a:r>
                      <a:r>
                        <a:rPr sz="6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со свежими зелеными нотами, усиленное цветочным сердцем.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079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44"/>
                        </a:lnSpc>
                        <a:tabLst/>
                      </a:pPr>
                      <a:r>
                        <a:rPr sz="1100" b="1" spc="10" baseline="-25000" dirty="0">
                          <a:latin typeface="Calibri"/>
                          <a:cs typeface="Calibri"/>
                        </a:rPr>
                        <a:t>**</a:t>
                      </a:r>
                      <a:endParaRPr sz="1100" baseline="-250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b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844"/>
                        </a:lnSpc>
                      </a:pPr>
                      <a:r>
                        <a:rPr sz="1100" dirty="0">
                          <a:latin typeface="Wingdings"/>
                          <a:cs typeface="Wingdings"/>
                        </a:rPr>
                        <a:t></a:t>
                      </a:r>
                      <a:endParaRPr sz="1100">
                        <a:latin typeface="Wingdings"/>
                        <a:cs typeface="Wingdings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D961"/>
                    </a:solidFill>
                  </a:tcPr>
                </a:tc>
              </a:tr>
              <a:tr h="125148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600" spc="5" dirty="0">
                          <a:latin typeface="Calibri"/>
                          <a:cs typeface="Calibri"/>
                        </a:rPr>
                        <a:t>R0260043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079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600" spc="5" dirty="0">
                          <a:latin typeface="Calibri"/>
                          <a:cs typeface="Calibri"/>
                        </a:rPr>
                        <a:t>Tranquil</a:t>
                      </a:r>
                      <a:r>
                        <a:rPr sz="6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Sense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079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D96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600" kern="1200" spc="-25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Цитрус/фрукты</a:t>
                      </a:r>
                    </a:p>
                  </a:txBody>
                  <a:tcPr marL="0" marR="0" marT="952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600" spc="0" dirty="0">
                          <a:latin typeface="Calibri"/>
                          <a:cs typeface="Calibri"/>
                        </a:rPr>
                        <a:t>Свежий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цитрусовый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аромат,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нотами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апельсина,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грейпфрута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лимона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сочетании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персиком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манго.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079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44"/>
                        </a:lnSpc>
                        <a:tabLst/>
                      </a:pPr>
                      <a:r>
                        <a:rPr sz="1100" b="1" spc="10" baseline="-25000" dirty="0">
                          <a:latin typeface="Calibri"/>
                          <a:cs typeface="Calibri"/>
                        </a:rPr>
                        <a:t>**</a:t>
                      </a:r>
                      <a:endParaRPr sz="1100" baseline="-250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b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844"/>
                        </a:lnSpc>
                      </a:pPr>
                      <a:r>
                        <a:rPr sz="1100" dirty="0">
                          <a:latin typeface="Wingdings"/>
                          <a:cs typeface="Wingdings"/>
                        </a:rPr>
                        <a:t></a:t>
                      </a:r>
                      <a:endParaRPr sz="1100">
                        <a:latin typeface="Wingdings"/>
                        <a:cs typeface="Wingdings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D961"/>
                    </a:solidFill>
                  </a:tcPr>
                </a:tc>
              </a:tr>
              <a:tr h="125148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600" spc="5" dirty="0">
                          <a:latin typeface="Calibri"/>
                          <a:cs typeface="Calibri"/>
                        </a:rPr>
                        <a:t>R0260042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079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600" spc="10" dirty="0">
                          <a:latin typeface="Calibri"/>
                          <a:cs typeface="Calibri"/>
                        </a:rPr>
                        <a:t>Vibrant</a:t>
                      </a:r>
                      <a:r>
                        <a:rPr sz="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Sense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079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D96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0"/>
                        </a:spcBef>
                        <a:tabLst>
                          <a:tab pos="0" algn="l"/>
                        </a:tabLst>
                      </a:pPr>
                      <a:r>
                        <a:rPr sz="600" kern="1200" spc="-25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Цитрус/фрукты</a:t>
                      </a:r>
                    </a:p>
                  </a:txBody>
                  <a:tcPr marL="0" marR="0" marT="254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600" spc="0" dirty="0">
                          <a:latin typeface="Calibri"/>
                          <a:cs typeface="Calibri"/>
                        </a:rPr>
                        <a:t>Энергичный цитрусовый аккорд поднятый фруктовыми и цветочными</a:t>
                      </a:r>
                      <a:r>
                        <a:rPr sz="600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нотками.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1079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44"/>
                        </a:lnSpc>
                      </a:pPr>
                      <a:r>
                        <a:rPr sz="1100" b="1" spc="10" baseline="-25000" dirty="0">
                          <a:latin typeface="Calibri"/>
                          <a:cs typeface="Calibri"/>
                        </a:rPr>
                        <a:t>**</a:t>
                      </a:r>
                      <a:endParaRPr sz="1100" baseline="-250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b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844"/>
                        </a:lnSpc>
                      </a:pPr>
                      <a:r>
                        <a:rPr sz="1100" dirty="0">
                          <a:latin typeface="Wingdings"/>
                          <a:cs typeface="Wingdings"/>
                        </a:rPr>
                        <a:t></a:t>
                      </a:r>
                      <a:endParaRPr sz="1100">
                        <a:latin typeface="Wingdings"/>
                        <a:cs typeface="Wingdings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D961"/>
                    </a:solidFill>
                  </a:tcPr>
                </a:tc>
              </a:tr>
              <a:tr h="125148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600" spc="5" dirty="0">
                          <a:latin typeface="Calibri"/>
                          <a:cs typeface="Calibri"/>
                        </a:rPr>
                        <a:t>R0260037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079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600" spc="10" dirty="0">
                          <a:latin typeface="Calibri"/>
                          <a:cs typeface="Calibri"/>
                        </a:rPr>
                        <a:t>Discretion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079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D96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600" kern="1200" spc="-25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Фрукты/сладкий</a:t>
                      </a:r>
                    </a:p>
                  </a:txBody>
                  <a:tcPr marL="0" marR="0" marT="952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600" spc="0" dirty="0">
                          <a:latin typeface="Calibri"/>
                          <a:cs typeface="Calibri"/>
                        </a:rPr>
                        <a:t>Дразнящий фруктовый аромат поднятый намеками сочного манго и сочной дыни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1079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44"/>
                        </a:lnSpc>
                      </a:pPr>
                      <a:r>
                        <a:rPr sz="1100" b="1" spc="10" baseline="-25000" dirty="0">
                          <a:latin typeface="Calibri"/>
                          <a:cs typeface="Calibri"/>
                        </a:rPr>
                        <a:t>**</a:t>
                      </a:r>
                      <a:endParaRPr sz="1100" baseline="-250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b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844"/>
                        </a:lnSpc>
                      </a:pPr>
                      <a:r>
                        <a:rPr sz="1100" dirty="0">
                          <a:latin typeface="Wingdings"/>
                          <a:cs typeface="Wingdings"/>
                        </a:rPr>
                        <a:t></a:t>
                      </a:r>
                      <a:endParaRPr sz="1100">
                        <a:latin typeface="Wingdings"/>
                        <a:cs typeface="Wingdings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D961"/>
                    </a:solidFill>
                  </a:tcPr>
                </a:tc>
              </a:tr>
              <a:tr h="2020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18181"/>
                    </a:solidFill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ts val="815"/>
                        </a:lnSpc>
                        <a:spcBef>
                          <a:spcPts val="35"/>
                        </a:spcBef>
                      </a:pPr>
                      <a:r>
                        <a:rPr sz="7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Название</a:t>
                      </a:r>
                      <a:r>
                        <a:rPr sz="7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аромата</a:t>
                      </a:r>
                      <a:endParaRPr sz="700" dirty="0">
                        <a:latin typeface="Calibri"/>
                        <a:cs typeface="Calibri"/>
                      </a:endParaRPr>
                    </a:p>
                  </a:txBody>
                  <a:tcPr marL="0" marR="0" marT="44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 defTabSz="642816" rtl="0" eaLnBrk="1" latinLnBrk="0" hangingPunct="1">
                        <a:lnSpc>
                          <a:spcPts val="815"/>
                        </a:lnSpc>
                        <a:spcBef>
                          <a:spcPts val="30"/>
                        </a:spcBef>
                      </a:pPr>
                      <a:r>
                        <a:rPr sz="700" b="1" kern="1200" dirty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Тип аромата</a:t>
                      </a:r>
                    </a:p>
                  </a:txBody>
                  <a:tcPr marL="0" marR="0" marT="444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ts val="815"/>
                        </a:lnSpc>
                        <a:spcBef>
                          <a:spcPts val="35"/>
                        </a:spcBef>
                      </a:pPr>
                      <a:r>
                        <a:rPr sz="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Описание</a:t>
                      </a:r>
                      <a:endParaRPr sz="700" dirty="0">
                        <a:latin typeface="Calibri"/>
                        <a:cs typeface="Calibri"/>
                      </a:endParaRPr>
                    </a:p>
                  </a:txBody>
                  <a:tcPr marL="0" marR="0" marT="444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Интенсивность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36194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815"/>
                        </a:lnSpc>
                        <a:spcBef>
                          <a:spcPts val="35"/>
                        </a:spcBef>
                      </a:pPr>
                      <a:r>
                        <a:rPr sz="7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MB3000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44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</a:tr>
              <a:tr h="105946">
                <a:tc>
                  <a:txBody>
                    <a:bodyPr/>
                    <a:lstStyle/>
                    <a:p>
                      <a:pPr marL="9525" algn="ctr">
                        <a:lnSpc>
                          <a:spcPts val="665"/>
                        </a:lnSpc>
                        <a:spcBef>
                          <a:spcPts val="40"/>
                        </a:spcBef>
                      </a:pPr>
                      <a:r>
                        <a:rPr sz="600" spc="10" dirty="0">
                          <a:latin typeface="Calibri"/>
                          <a:cs typeface="Calibri"/>
                        </a:rPr>
                        <a:t>1904007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08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ts val="665"/>
                        </a:lnSpc>
                        <a:spcBef>
                          <a:spcPts val="40"/>
                        </a:spcBef>
                      </a:pPr>
                      <a:r>
                        <a:rPr sz="600" spc="5" dirty="0">
                          <a:latin typeface="Calibri"/>
                          <a:cs typeface="Calibri"/>
                        </a:rPr>
                        <a:t>Anticipations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508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Фруктовый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96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665"/>
                        </a:lnSpc>
                        <a:spcBef>
                          <a:spcPts val="40"/>
                        </a:spcBef>
                      </a:pPr>
                      <a:r>
                        <a:rPr sz="600" kern="1200" spc="-25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Фрукты/фрукты</a:t>
                      </a:r>
                    </a:p>
                  </a:txBody>
                  <a:tcPr marL="0" marR="0" marT="508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ts val="665"/>
                        </a:lnSpc>
                        <a:spcBef>
                          <a:spcPts val="40"/>
                        </a:spcBef>
                      </a:pPr>
                      <a:r>
                        <a:rPr sz="600" spc="0" dirty="0">
                          <a:latin typeface="Calibri"/>
                          <a:cs typeface="Calibri"/>
                        </a:rPr>
                        <a:t>Свежий фруктовый аромат</a:t>
                      </a:r>
                      <a:r>
                        <a:rPr sz="6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яблока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508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705"/>
                        </a:lnSpc>
                      </a:pPr>
                      <a:r>
                        <a:rPr sz="1100" b="1" spc="10" baseline="-25000" dirty="0" smtClean="0">
                          <a:latin typeface="Calibri"/>
                          <a:cs typeface="Calibri"/>
                        </a:rPr>
                        <a:t>***</a:t>
                      </a:r>
                      <a:endParaRPr sz="1100" baseline="-250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b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705"/>
                        </a:lnSpc>
                      </a:pPr>
                      <a:r>
                        <a:rPr sz="1100" dirty="0">
                          <a:latin typeface="Wingdings"/>
                          <a:cs typeface="Wingdings"/>
                        </a:rPr>
                        <a:t></a:t>
                      </a:r>
                      <a:endParaRPr sz="1100">
                        <a:latin typeface="Wingdings"/>
                        <a:cs typeface="Wingdings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969"/>
                    </a:solidFill>
                  </a:tcPr>
                </a:tc>
              </a:tr>
              <a:tr h="125148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600" spc="5" dirty="0">
                          <a:latin typeface="Calibri"/>
                          <a:cs typeface="Calibri"/>
                        </a:rPr>
                        <a:t>R0260046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079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600" spc="10" dirty="0">
                          <a:latin typeface="Calibri"/>
                          <a:cs typeface="Calibri"/>
                        </a:rPr>
                        <a:t>Orchard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079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302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96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600" kern="1200" spc="-25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Фрукты/сладкий</a:t>
                      </a:r>
                    </a:p>
                  </a:txBody>
                  <a:tcPr marL="0" marR="0" marT="635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600" spc="0" dirty="0">
                          <a:latin typeface="Calibri"/>
                          <a:cs typeface="Calibri"/>
                        </a:rPr>
                        <a:t>Яркий фруктовый аромат, раскрывающий суккулентные ноты персика, сливы и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манго.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079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844"/>
                        </a:lnSpc>
                      </a:pPr>
                      <a:r>
                        <a:rPr sz="1100" b="1" spc="10" baseline="-25000" dirty="0">
                          <a:latin typeface="Calibri"/>
                          <a:cs typeface="Calibri"/>
                        </a:rPr>
                        <a:t>**</a:t>
                      </a:r>
                      <a:endParaRPr sz="1100" baseline="-250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b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844"/>
                        </a:lnSpc>
                      </a:pPr>
                      <a:r>
                        <a:rPr sz="1100" dirty="0">
                          <a:latin typeface="Wingdings"/>
                          <a:cs typeface="Wingdings"/>
                        </a:rPr>
                        <a:t></a:t>
                      </a: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6969"/>
                    </a:solidFill>
                  </a:tcPr>
                </a:tc>
              </a:tr>
              <a:tr h="2020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18181"/>
                    </a:solidFill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ts val="815"/>
                        </a:lnSpc>
                        <a:spcBef>
                          <a:spcPts val="35"/>
                        </a:spcBef>
                      </a:pPr>
                      <a:r>
                        <a:rPr sz="7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Название</a:t>
                      </a:r>
                      <a:r>
                        <a:rPr sz="7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аромата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4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ts val="815"/>
                        </a:lnSpc>
                        <a:spcBef>
                          <a:spcPts val="35"/>
                        </a:spcBef>
                      </a:pPr>
                      <a:r>
                        <a:rPr sz="700" b="1" kern="1200" dirty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Тип аромата</a:t>
                      </a:r>
                    </a:p>
                  </a:txBody>
                  <a:tcPr marL="0" marR="0" marT="444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ts val="815"/>
                        </a:lnSpc>
                        <a:spcBef>
                          <a:spcPts val="35"/>
                        </a:spcBef>
                      </a:pPr>
                      <a:r>
                        <a:rPr sz="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Описание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44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Интенсивность</a:t>
                      </a:r>
                      <a:endParaRPr sz="500" dirty="0">
                        <a:latin typeface="Calibri"/>
                        <a:cs typeface="Calibri"/>
                      </a:endParaRPr>
                    </a:p>
                  </a:txBody>
                  <a:tcPr marL="0" marR="0" marT="36194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815"/>
                        </a:lnSpc>
                        <a:spcBef>
                          <a:spcPts val="35"/>
                        </a:spcBef>
                      </a:pPr>
                      <a:r>
                        <a:rPr sz="7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MB3000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44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</a:tr>
              <a:tr h="150311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600" spc="5" dirty="0">
                          <a:latin typeface="Calibri"/>
                          <a:cs typeface="Calibri"/>
                        </a:rPr>
                        <a:t>R0260015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86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600" spc="0" dirty="0">
                          <a:latin typeface="Calibri"/>
                          <a:cs typeface="Calibri"/>
                        </a:rPr>
                        <a:t>Reflections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86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sz="900" b="1" spc="-20" dirty="0" err="1" smtClean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Травяной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444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2A64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ru-RU" sz="600" kern="1200" spc="-25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sz="600" kern="1200" spc="-25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Травяной</a:t>
                      </a:r>
                      <a:r>
                        <a:rPr sz="600" kern="1200" spc="-25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sz="600" kern="1200" spc="-25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цветочный</a:t>
                      </a:r>
                      <a:endParaRPr sz="600" kern="1200" spc="-25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2159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600" spc="5" dirty="0" err="1" smtClean="0">
                          <a:latin typeface="Calibri"/>
                          <a:cs typeface="Calibri"/>
                        </a:rPr>
                        <a:t>Мощный</a:t>
                      </a:r>
                      <a:r>
                        <a:rPr sz="600" spc="5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мятный аромат, усиленный цветочными оттенками жасмина и</a:t>
                      </a:r>
                      <a:r>
                        <a:rPr sz="6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фиалки.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2286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2384" algn="ctr">
                        <a:lnSpc>
                          <a:spcPts val="1035"/>
                        </a:lnSpc>
                      </a:pPr>
                      <a:r>
                        <a:rPr sz="1100" b="1" kern="1200" spc="10" baseline="-2500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****</a:t>
                      </a: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035"/>
                        </a:lnSpc>
                      </a:pPr>
                      <a:r>
                        <a:rPr sz="1100" dirty="0">
                          <a:latin typeface="Wingdings"/>
                          <a:cs typeface="Wingdings"/>
                        </a:rPr>
                        <a:t></a:t>
                      </a:r>
                      <a:endParaRPr sz="1100">
                        <a:latin typeface="Wingdings"/>
                        <a:cs typeface="Wingdings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2A640"/>
                    </a:solidFill>
                  </a:tcPr>
                </a:tc>
              </a:tr>
              <a:tr h="172720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600" spc="5" dirty="0">
                          <a:latin typeface="Calibri"/>
                          <a:cs typeface="Calibri"/>
                        </a:rPr>
                        <a:t>R0260053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699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600" spc="10" dirty="0">
                          <a:latin typeface="Calibri"/>
                          <a:cs typeface="Calibri"/>
                        </a:rPr>
                        <a:t>Rainforest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699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44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2A64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00" kern="1200" spc="-25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Травяной/зелень</a:t>
                      </a:r>
                    </a:p>
                  </a:txBody>
                  <a:tcPr marL="0" marR="0" marT="3556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600" spc="0" dirty="0">
                          <a:latin typeface="Calibri"/>
                          <a:cs typeface="Calibri"/>
                        </a:rPr>
                        <a:t>Свежий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травяной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аромат,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сочетающий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зеленые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листовые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ноты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суккулентные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дикие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ягоды.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4699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310"/>
                        </a:lnSpc>
                        <a:spcBef>
                          <a:spcPts val="60"/>
                        </a:spcBef>
                      </a:pPr>
                      <a:r>
                        <a:rPr sz="1100" b="1" spc="10" baseline="-25000" dirty="0">
                          <a:latin typeface="Calibri"/>
                          <a:cs typeface="Calibri"/>
                        </a:rPr>
                        <a:t>***</a:t>
                      </a:r>
                      <a:endParaRPr sz="1100" baseline="-25000" dirty="0">
                        <a:latin typeface="Calibri"/>
                        <a:cs typeface="Calibri"/>
                      </a:endParaRPr>
                    </a:p>
                  </a:txBody>
                  <a:tcPr marL="0" marR="0" marT="762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310"/>
                        </a:lnSpc>
                        <a:spcBef>
                          <a:spcPts val="60"/>
                        </a:spcBef>
                      </a:pPr>
                      <a:r>
                        <a:rPr sz="1100" dirty="0">
                          <a:latin typeface="Wingdings"/>
                          <a:cs typeface="Wingdings"/>
                        </a:rPr>
                        <a:t></a:t>
                      </a:r>
                      <a:endParaRPr sz="1100">
                        <a:latin typeface="Wingdings"/>
                        <a:cs typeface="Wingdings"/>
                      </a:endParaRPr>
                    </a:p>
                  </a:txBody>
                  <a:tcPr marL="0" marR="0" marT="762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2A640"/>
                    </a:solidFill>
                  </a:tcPr>
                </a:tc>
              </a:tr>
              <a:tr h="137730"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00" spc="10" dirty="0">
                          <a:latin typeface="Calibri"/>
                          <a:cs typeface="Calibri"/>
                        </a:rPr>
                        <a:t>1910727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171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00" spc="10" dirty="0">
                          <a:latin typeface="Calibri"/>
                          <a:cs typeface="Calibri"/>
                        </a:rPr>
                        <a:t>Relaxing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Spa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71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ru-RU" sz="600" kern="1200" spc="-25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sz="600" kern="1200" spc="-25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Травяной</a:t>
                      </a:r>
                      <a:r>
                        <a:rPr sz="600" kern="1200" spc="-25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sz="600" kern="1200" spc="-25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травяной</a:t>
                      </a:r>
                      <a:endParaRPr sz="600" kern="1200" spc="-25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00" spc="0" dirty="0">
                          <a:latin typeface="Calibri"/>
                          <a:cs typeface="Calibri"/>
                        </a:rPr>
                        <a:t>Успокаивающий</a:t>
                      </a:r>
                      <a:r>
                        <a:rPr sz="6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аромат,</a:t>
                      </a:r>
                      <a:r>
                        <a:rPr sz="6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мягкая</a:t>
                      </a:r>
                      <a:r>
                        <a:rPr sz="6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ромашка</a:t>
                      </a:r>
                      <a:r>
                        <a:rPr sz="6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сочетается</a:t>
                      </a:r>
                      <a:r>
                        <a:rPr sz="6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6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успокаивающей</a:t>
                      </a:r>
                      <a:r>
                        <a:rPr sz="6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лавандой</a:t>
                      </a:r>
                      <a:r>
                        <a:rPr sz="6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6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мускусной</a:t>
                      </a:r>
                      <a:r>
                        <a:rPr sz="6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древесной</a:t>
                      </a:r>
                      <a:r>
                        <a:rPr sz="6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основой.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71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940"/>
                        </a:lnSpc>
                      </a:pPr>
                      <a:r>
                        <a:rPr sz="1100" b="1" spc="10" baseline="-25000" dirty="0">
                          <a:latin typeface="Calibri"/>
                          <a:cs typeface="Calibri"/>
                        </a:rPr>
                        <a:t>***</a:t>
                      </a:r>
                      <a:endParaRPr sz="1100" baseline="-250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940"/>
                        </a:lnSpc>
                      </a:pPr>
                      <a:r>
                        <a:rPr sz="1100" dirty="0">
                          <a:latin typeface="Wingdings"/>
                          <a:cs typeface="Wingdings"/>
                        </a:rPr>
                        <a:t></a:t>
                      </a:r>
                      <a:endParaRPr sz="1100">
                        <a:latin typeface="Wingdings"/>
                        <a:cs typeface="Wingding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2A640"/>
                    </a:solidFill>
                  </a:tcPr>
                </a:tc>
              </a:tr>
              <a:tr h="2020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18181"/>
                    </a:solidFill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ts val="815"/>
                        </a:lnSpc>
                        <a:spcBef>
                          <a:spcPts val="35"/>
                        </a:spcBef>
                      </a:pPr>
                      <a:r>
                        <a:rPr sz="7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Название</a:t>
                      </a:r>
                      <a:r>
                        <a:rPr sz="7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аромата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4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0" marR="0" indent="0" algn="ctr" defTabSz="642816" rtl="0" eaLnBrk="1" fontAlgn="auto" latinLnBrk="0" hangingPunct="1">
                        <a:lnSpc>
                          <a:spcPts val="815"/>
                        </a:lnSpc>
                        <a:spcBef>
                          <a:spcPts val="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kern="1200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Calibri"/>
                        </a:rPr>
                        <a:t>Тип аромата</a:t>
                      </a:r>
                      <a:endParaRPr sz="600" kern="1200" spc="-25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0" marR="0" marT="444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ts val="815"/>
                        </a:lnSpc>
                        <a:spcBef>
                          <a:spcPts val="35"/>
                        </a:spcBef>
                      </a:pPr>
                      <a:r>
                        <a:rPr sz="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Описание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44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Интенсивность</a:t>
                      </a:r>
                      <a:endParaRPr sz="500">
                        <a:latin typeface="Calibri"/>
                        <a:cs typeface="Calibri"/>
                      </a:endParaRPr>
                    </a:p>
                  </a:txBody>
                  <a:tcPr marL="0" marR="0" marT="36194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815"/>
                        </a:lnSpc>
                        <a:spcBef>
                          <a:spcPts val="35"/>
                        </a:spcBef>
                      </a:pPr>
                      <a:r>
                        <a:rPr sz="7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MB3000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44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</a:tr>
              <a:tr h="150311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600" spc="5" dirty="0">
                          <a:latin typeface="Calibri"/>
                          <a:cs typeface="Calibri"/>
                        </a:rPr>
                        <a:t>R0260056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86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600" spc="10" dirty="0">
                          <a:latin typeface="Calibri"/>
                          <a:cs typeface="Calibri"/>
                        </a:rPr>
                        <a:t>Ice</a:t>
                      </a:r>
                      <a:r>
                        <a:rPr sz="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-5" dirty="0">
                          <a:latin typeface="Calibri"/>
                          <a:cs typeface="Calibri"/>
                        </a:rPr>
                        <a:t>Age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86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9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Фужерный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774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763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42816" rtl="0" eaLnBrk="1" latinLnBrk="0" hangingPunct="1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600" kern="1200" spc="-25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Фужер/свежесть</a:t>
                      </a:r>
                    </a:p>
                  </a:txBody>
                  <a:tcPr marL="0" marR="0" marT="2730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600" spc="0" dirty="0">
                          <a:latin typeface="Calibri"/>
                          <a:cs typeface="Calibri"/>
                        </a:rPr>
                        <a:t>Свежий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фужерный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аккорд,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оживленный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прохладной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мятой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искрящимися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цитрусовыми</a:t>
                      </a:r>
                      <a:r>
                        <a:rPr sz="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нотками.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2286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035"/>
                        </a:lnSpc>
                      </a:pPr>
                      <a:r>
                        <a:rPr sz="1100" b="1" spc="10" baseline="-25000" dirty="0">
                          <a:latin typeface="Calibri"/>
                          <a:cs typeface="Calibri"/>
                        </a:rPr>
                        <a:t>***</a:t>
                      </a:r>
                      <a:endParaRPr sz="1100" baseline="-250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035"/>
                        </a:lnSpc>
                      </a:pPr>
                      <a:r>
                        <a:rPr sz="1100" dirty="0">
                          <a:latin typeface="Wingdings"/>
                          <a:cs typeface="Wingdings"/>
                        </a:rPr>
                        <a:t></a:t>
                      </a:r>
                      <a:endParaRPr sz="1100">
                        <a:latin typeface="Wingdings"/>
                        <a:cs typeface="Wingdings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763F9"/>
                    </a:solidFill>
                  </a:tcPr>
                </a:tc>
              </a:tr>
              <a:tr h="175474"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00" spc="10" dirty="0">
                          <a:latin typeface="Calibri"/>
                          <a:cs typeface="Calibri"/>
                        </a:rPr>
                        <a:t>1910753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492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00" spc="25" dirty="0">
                          <a:latin typeface="Calibri"/>
                          <a:cs typeface="Calibri"/>
                        </a:rPr>
                        <a:t>Illusion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492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747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763F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42816" rtl="0" eaLnBrk="1" latinLnBrk="0" hangingPunct="1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600" kern="1200" spc="-25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Фужер/пряный</a:t>
                      </a:r>
                    </a:p>
                  </a:txBody>
                  <a:tcPr marL="0" marR="0" marT="2794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600" spc="0" dirty="0">
                          <a:latin typeface="Calibri"/>
                          <a:cs typeface="Calibri"/>
                        </a:rPr>
                        <a:t>Пряный ароматический аромат, обогащенный древесными</a:t>
                      </a:r>
                      <a:r>
                        <a:rPr sz="60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оттенками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3492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225"/>
                        </a:lnSpc>
                      </a:pPr>
                      <a:r>
                        <a:rPr sz="1100" b="1" spc="10" baseline="-25000" dirty="0">
                          <a:latin typeface="Calibri"/>
                          <a:cs typeface="Calibri"/>
                        </a:rPr>
                        <a:t>**</a:t>
                      </a:r>
                      <a:endParaRPr sz="1100" baseline="-250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8E3F0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210"/>
                        </a:lnSpc>
                        <a:spcBef>
                          <a:spcPts val="10"/>
                        </a:spcBef>
                      </a:pPr>
                      <a:r>
                        <a:rPr sz="1100" dirty="0">
                          <a:latin typeface="Wingdings"/>
                          <a:cs typeface="Wingdings"/>
                        </a:rPr>
                        <a:t></a:t>
                      </a:r>
                      <a:endParaRPr sz="1100">
                        <a:latin typeface="Wingdings"/>
                        <a:cs typeface="Wingdings"/>
                      </a:endParaRPr>
                    </a:p>
                  </a:txBody>
                  <a:tcPr marL="0" marR="0" marT="127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0763F9"/>
                    </a:solidFill>
                  </a:tcPr>
                </a:tc>
              </a:tr>
              <a:tr h="2020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18181"/>
                    </a:solidFill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ts val="815"/>
                        </a:lnSpc>
                        <a:spcBef>
                          <a:spcPts val="35"/>
                        </a:spcBef>
                      </a:pPr>
                      <a:r>
                        <a:rPr sz="7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Название</a:t>
                      </a:r>
                      <a:r>
                        <a:rPr sz="7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аромата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4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ts val="815"/>
                        </a:lnSpc>
                        <a:spcBef>
                          <a:spcPts val="35"/>
                        </a:spcBef>
                      </a:pPr>
                      <a:r>
                        <a:rPr sz="700" b="1" kern="1200" dirty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Тип аромата</a:t>
                      </a:r>
                    </a:p>
                  </a:txBody>
                  <a:tcPr marL="0" marR="0" marT="444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ts val="815"/>
                        </a:lnSpc>
                        <a:spcBef>
                          <a:spcPts val="35"/>
                        </a:spcBef>
                      </a:pPr>
                      <a:r>
                        <a:rPr sz="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Описание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44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Интенсивность</a:t>
                      </a:r>
                      <a:endParaRPr sz="500" dirty="0">
                        <a:latin typeface="Calibri"/>
                        <a:cs typeface="Calibri"/>
                      </a:endParaRPr>
                    </a:p>
                  </a:txBody>
                  <a:tcPr marL="0" marR="0" marT="36194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815"/>
                        </a:lnSpc>
                        <a:spcBef>
                          <a:spcPts val="35"/>
                        </a:spcBef>
                      </a:pPr>
                      <a:r>
                        <a:rPr sz="7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MB3000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44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</a:tr>
              <a:tr h="143728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600" spc="5" dirty="0">
                          <a:latin typeface="Calibri"/>
                          <a:cs typeface="Calibri"/>
                        </a:rPr>
                        <a:t>R0260050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4699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600" spc="25" dirty="0">
                          <a:latin typeface="Calibri"/>
                          <a:cs typeface="Calibri"/>
                        </a:rPr>
                        <a:t>Kilimanjaro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4699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sz="9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Восточный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8699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06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ctr" defTabSz="642816" rtl="0" eaLnBrk="1" latinLnBrk="0" hangingPunct="1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600" kern="1200" spc="-25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Восточный/пряный</a:t>
                      </a:r>
                    </a:p>
                  </a:txBody>
                  <a:tcPr marL="0" marR="0" marT="4445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600" spc="0" dirty="0">
                          <a:latin typeface="Calibri"/>
                          <a:cs typeface="Calibri"/>
                        </a:rPr>
                        <a:t>Заманчивый восточный аромат, оживленный теплыми специями и ароматическими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травами.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4699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R="32384" algn="ctr">
                        <a:lnSpc>
                          <a:spcPts val="1305"/>
                        </a:lnSpc>
                        <a:spcBef>
                          <a:spcPts val="60"/>
                        </a:spcBef>
                      </a:pPr>
                      <a:r>
                        <a:rPr sz="1100" b="1" baseline="-25000" dirty="0">
                          <a:latin typeface="Calibri"/>
                          <a:cs typeface="Calibri"/>
                        </a:rPr>
                        <a:t>****</a:t>
                      </a:r>
                      <a:endParaRPr sz="1100" baseline="-25000" dirty="0">
                        <a:latin typeface="Calibri"/>
                        <a:cs typeface="Calibri"/>
                      </a:endParaRPr>
                    </a:p>
                  </a:txBody>
                  <a:tcPr marL="0" marR="0" marT="762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C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8890" algn="ctr">
                        <a:lnSpc>
                          <a:spcPts val="1305"/>
                        </a:lnSpc>
                        <a:spcBef>
                          <a:spcPts val="60"/>
                        </a:spcBef>
                      </a:pPr>
                      <a:r>
                        <a:rPr sz="1100" dirty="0">
                          <a:latin typeface="Wingdings"/>
                          <a:cs typeface="Wingdings"/>
                        </a:rPr>
                        <a:t></a:t>
                      </a:r>
                      <a:endParaRPr sz="1100">
                        <a:latin typeface="Wingdings"/>
                        <a:cs typeface="Wingdings"/>
                      </a:endParaRPr>
                    </a:p>
                  </a:txBody>
                  <a:tcPr marL="0" marR="0" marT="762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06000"/>
                    </a:solidFill>
                  </a:tcPr>
                </a:tc>
              </a:tr>
              <a:tr h="0">
                <a:tc rowSpan="2"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600" spc="5" dirty="0">
                          <a:latin typeface="Calibri"/>
                          <a:cs typeface="Calibri"/>
                        </a:rPr>
                        <a:t>R0260026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2286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600" spc="5" dirty="0">
                          <a:latin typeface="Calibri"/>
                          <a:cs typeface="Calibri"/>
                        </a:rPr>
                        <a:t>Essence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Oudh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228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7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642816" rtl="0" eaLnBrk="1" latinLnBrk="0" hangingPunct="1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600" kern="1200" spc="-25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Восточный/древесный</a:t>
                      </a:r>
                    </a:p>
                  </a:txBody>
                  <a:tcPr marL="0" marR="0" marT="165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600" spc="0" dirty="0">
                          <a:latin typeface="Calibri"/>
                          <a:cs typeface="Calibri"/>
                        </a:rPr>
                        <a:t>Богатое ароматическое смешение розового, оудского, янтарного и сандалового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дерева.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286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990"/>
                        </a:lnSpc>
                      </a:pPr>
                      <a:r>
                        <a:rPr sz="1100" b="1" spc="10" baseline="-25000" dirty="0">
                          <a:latin typeface="Calibri"/>
                          <a:cs typeface="Calibri"/>
                        </a:rPr>
                        <a:t>***</a:t>
                      </a:r>
                      <a:endParaRPr sz="1100" baseline="-250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E4C9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990"/>
                        </a:lnSpc>
                      </a:pPr>
                      <a:r>
                        <a:rPr sz="1100" dirty="0">
                          <a:latin typeface="Wingdings"/>
                          <a:cs typeface="Wingdings"/>
                        </a:rPr>
                        <a:t></a:t>
                      </a:r>
                      <a:endParaRPr sz="1100">
                        <a:latin typeface="Wingdings"/>
                        <a:cs typeface="Wingding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06000"/>
                    </a:solidFill>
                  </a:tcPr>
                </a:tc>
              </a:tr>
              <a:tr h="2020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18181"/>
                    </a:solidFill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ts val="815"/>
                        </a:lnSpc>
                        <a:spcBef>
                          <a:spcPts val="35"/>
                        </a:spcBef>
                      </a:pPr>
                      <a:r>
                        <a:rPr sz="7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Название</a:t>
                      </a:r>
                      <a:r>
                        <a:rPr sz="7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аромата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4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ts val="815"/>
                        </a:lnSpc>
                        <a:spcBef>
                          <a:spcPts val="35"/>
                        </a:spcBef>
                      </a:pPr>
                      <a:r>
                        <a:rPr sz="700" b="1" kern="1200" dirty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Тип аромата</a:t>
                      </a:r>
                    </a:p>
                  </a:txBody>
                  <a:tcPr marL="0" marR="0" marT="444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ts val="815"/>
                        </a:lnSpc>
                        <a:spcBef>
                          <a:spcPts val="35"/>
                        </a:spcBef>
                      </a:pPr>
                      <a:r>
                        <a:rPr sz="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Описание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44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Интенсивность</a:t>
                      </a:r>
                      <a:endParaRPr sz="500" dirty="0">
                        <a:latin typeface="Calibri"/>
                        <a:cs typeface="Calibri"/>
                      </a:endParaRPr>
                    </a:p>
                  </a:txBody>
                  <a:tcPr marL="0" marR="0" marT="36194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815"/>
                        </a:lnSpc>
                        <a:spcBef>
                          <a:spcPts val="35"/>
                        </a:spcBef>
                      </a:pPr>
                      <a:r>
                        <a:rPr sz="7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MB3000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44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</a:tr>
              <a:tr h="137730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00" spc="5" dirty="0">
                          <a:latin typeface="Calibri"/>
                          <a:cs typeface="Calibri"/>
                        </a:rPr>
                        <a:t>R0260001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714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00" spc="0" dirty="0">
                          <a:latin typeface="Calibri"/>
                          <a:cs typeface="Calibri"/>
                        </a:rPr>
                        <a:t>Perceptions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714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36830" algn="ctr">
                        <a:lnSpc>
                          <a:spcPts val="940"/>
                        </a:lnSpc>
                      </a:pPr>
                      <a:r>
                        <a:rPr sz="9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Шипр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600" kern="1200" spc="-25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Шипр/древесный</a:t>
                      </a:r>
                    </a:p>
                  </a:txBody>
                  <a:tcPr marL="0" marR="0" marT="1079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00" spc="0" dirty="0">
                          <a:latin typeface="Calibri"/>
                          <a:cs typeface="Calibri"/>
                        </a:rPr>
                        <a:t>Увлекательный аккорд шипра, сочетающий ветивер, пачули и сандаловое</a:t>
                      </a:r>
                      <a:r>
                        <a:rPr sz="600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дерево.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1714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940"/>
                        </a:lnSpc>
                      </a:pPr>
                      <a:r>
                        <a:rPr sz="1100" b="1" spc="10" baseline="-25000" dirty="0">
                          <a:latin typeface="Calibri"/>
                          <a:cs typeface="Calibri"/>
                        </a:rPr>
                        <a:t>***</a:t>
                      </a:r>
                      <a:endParaRPr sz="1100" baseline="-250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E4E3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940"/>
                        </a:lnSpc>
                      </a:pPr>
                      <a:r>
                        <a:rPr sz="1100" dirty="0">
                          <a:solidFill>
                            <a:schemeClr val="tx1"/>
                          </a:solidFill>
                          <a:latin typeface="Wingdings"/>
                          <a:cs typeface="Wingdings"/>
                        </a:rPr>
                        <a:t></a:t>
                      </a: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632523"/>
                    </a:solidFill>
                  </a:tcPr>
                </a:tc>
              </a:tr>
              <a:tr h="2020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18181"/>
                    </a:solidFill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ts val="815"/>
                        </a:lnSpc>
                        <a:spcBef>
                          <a:spcPts val="35"/>
                        </a:spcBef>
                      </a:pPr>
                      <a:r>
                        <a:rPr sz="7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Название</a:t>
                      </a:r>
                      <a:r>
                        <a:rPr sz="7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аромата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4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 defTabSz="642816" rtl="0" eaLnBrk="1" latinLnBrk="0" hangingPunct="1">
                        <a:lnSpc>
                          <a:spcPts val="815"/>
                        </a:lnSpc>
                        <a:spcBef>
                          <a:spcPts val="35"/>
                        </a:spcBef>
                      </a:pPr>
                      <a:r>
                        <a:rPr sz="700" b="1" kern="1200" dirty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Тип аромата</a:t>
                      </a:r>
                    </a:p>
                  </a:txBody>
                  <a:tcPr marL="0" marR="0" marT="444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ts val="815"/>
                        </a:lnSpc>
                        <a:spcBef>
                          <a:spcPts val="35"/>
                        </a:spcBef>
                      </a:pPr>
                      <a:r>
                        <a:rPr sz="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Описание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44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Интенсивность</a:t>
                      </a:r>
                      <a:endParaRPr sz="500" dirty="0">
                        <a:latin typeface="Calibri"/>
                        <a:cs typeface="Calibri"/>
                      </a:endParaRPr>
                    </a:p>
                  </a:txBody>
                  <a:tcPr marL="0" marR="0" marT="36194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815"/>
                        </a:lnSpc>
                        <a:spcBef>
                          <a:spcPts val="35"/>
                        </a:spcBef>
                      </a:pPr>
                      <a:r>
                        <a:rPr sz="7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MB3000</a:t>
                      </a:r>
                      <a:endParaRPr sz="700" dirty="0">
                        <a:latin typeface="Calibri"/>
                        <a:cs typeface="Calibri"/>
                      </a:endParaRPr>
                    </a:p>
                  </a:txBody>
                  <a:tcPr marL="0" marR="0" marT="444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</a:tr>
              <a:tr h="156271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00" spc="5" dirty="0">
                          <a:latin typeface="Calibri"/>
                          <a:cs typeface="Calibri"/>
                        </a:rPr>
                        <a:t>R0260052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857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00" spc="25" dirty="0">
                          <a:latin typeface="Calibri"/>
                          <a:cs typeface="Calibri"/>
                        </a:rPr>
                        <a:t>Island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Cocktail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857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7940" algn="ctr">
                        <a:lnSpc>
                          <a:spcPts val="1025"/>
                        </a:lnSpc>
                        <a:spcBef>
                          <a:spcPts val="55"/>
                        </a:spcBef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Гурман</a:t>
                      </a:r>
                      <a:endParaRPr sz="900" dirty="0">
                        <a:latin typeface="Calibri"/>
                        <a:cs typeface="Calibri"/>
                      </a:endParaRPr>
                    </a:p>
                  </a:txBody>
                  <a:tcPr marL="0" marR="0" marT="698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3A77B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 defTabSz="642816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600" kern="1200" spc="-25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Гурман/сладкий</a:t>
                      </a:r>
                    </a:p>
                  </a:txBody>
                  <a:tcPr marL="0" marR="0" marT="2857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00" spc="0" dirty="0">
                          <a:latin typeface="Calibri"/>
                          <a:cs typeface="Calibri"/>
                        </a:rPr>
                        <a:t>Непреодолимый коктейль Карибского моря, сочный ананас и сливочный</a:t>
                      </a:r>
                      <a:r>
                        <a:rPr sz="600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кокос.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2857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085"/>
                        </a:lnSpc>
                      </a:pPr>
                      <a:r>
                        <a:rPr sz="1100" b="1" spc="10" baseline="-25000" dirty="0">
                          <a:latin typeface="Calibri"/>
                          <a:cs typeface="Calibri"/>
                        </a:rPr>
                        <a:t>***</a:t>
                      </a:r>
                      <a:endParaRPr sz="1100" baseline="-25000" dirty="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1E4E3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085"/>
                        </a:lnSpc>
                      </a:pPr>
                      <a:r>
                        <a:rPr sz="1100" dirty="0">
                          <a:latin typeface="Wingdings"/>
                          <a:cs typeface="Wingdings"/>
                        </a:rPr>
                        <a:t></a:t>
                      </a: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D3A77B"/>
                    </a:solidFill>
                  </a:tcPr>
                </a:tc>
              </a:tr>
              <a:tr h="2020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18181"/>
                    </a:solidFill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ts val="815"/>
                        </a:lnSpc>
                        <a:spcBef>
                          <a:spcPts val="35"/>
                        </a:spcBef>
                      </a:pPr>
                      <a:r>
                        <a:rPr sz="7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Название</a:t>
                      </a:r>
                      <a:r>
                        <a:rPr sz="7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аромата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4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1750" marR="0" indent="0" algn="ctr" defTabSz="642816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kern="1200" dirty="0" smtClean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Тип аромата</a:t>
                      </a:r>
                      <a:endParaRPr sz="700" b="1" kern="1200" dirty="0">
                        <a:solidFill>
                          <a:srgbClr val="FFFFFF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444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ts val="815"/>
                        </a:lnSpc>
                        <a:spcBef>
                          <a:spcPts val="35"/>
                        </a:spcBef>
                      </a:pPr>
                      <a:r>
                        <a:rPr sz="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Описание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44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Интенсивность</a:t>
                      </a:r>
                      <a:endParaRPr sz="500" dirty="0">
                        <a:latin typeface="Calibri"/>
                        <a:cs typeface="Calibri"/>
                      </a:endParaRPr>
                    </a:p>
                  </a:txBody>
                  <a:tcPr marL="0" marR="0" marT="36194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815"/>
                        </a:lnSpc>
                        <a:spcBef>
                          <a:spcPts val="35"/>
                        </a:spcBef>
                      </a:pPr>
                      <a:r>
                        <a:rPr sz="7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MB3000</a:t>
                      </a:r>
                      <a:endParaRPr sz="700" dirty="0">
                        <a:latin typeface="Calibri"/>
                        <a:cs typeface="Calibri"/>
                      </a:endParaRPr>
                    </a:p>
                  </a:txBody>
                  <a:tcPr marL="0" marR="0" marT="444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</a:tr>
              <a:tr h="131109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00" spc="5" dirty="0">
                          <a:latin typeface="Calibri"/>
                          <a:cs typeface="Calibri"/>
                        </a:rPr>
                        <a:t>R0260018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1714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600" spc="5" dirty="0">
                          <a:latin typeface="Calibri"/>
                          <a:cs typeface="Calibri"/>
                        </a:rPr>
                        <a:t>Odour</a:t>
                      </a:r>
                      <a:r>
                        <a:rPr sz="6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5" dirty="0">
                          <a:latin typeface="Calibri"/>
                          <a:cs typeface="Calibri"/>
                        </a:rPr>
                        <a:t>Neutraliser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1714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600" b="1" spc="5" dirty="0">
                          <a:latin typeface="Calibri"/>
                          <a:cs typeface="Calibri"/>
                        </a:rPr>
                        <a:t>Нейтрализатор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190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42816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600" kern="1200" spc="-25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Нет аромата</a:t>
                      </a:r>
                    </a:p>
                  </a:txBody>
                  <a:tcPr marL="0" marR="0" marT="1270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600" spc="0" dirty="0">
                          <a:latin typeface="Calibri"/>
                          <a:cs typeface="Calibri"/>
                        </a:rPr>
                        <a:t>Состав содержит только нейтрализаор запахов, без ароматической</a:t>
                      </a:r>
                      <a:r>
                        <a:rPr sz="600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отдушки.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317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894"/>
                        </a:lnSpc>
                      </a:pPr>
                      <a:r>
                        <a:rPr sz="1100" dirty="0">
                          <a:latin typeface="Wingdings"/>
                          <a:cs typeface="Wingdings"/>
                        </a:rPr>
                        <a:t></a:t>
                      </a: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4BD97"/>
                    </a:solidFill>
                  </a:tcPr>
                </a:tc>
              </a:tr>
              <a:tr h="2020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818181"/>
                    </a:solidFill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ts val="815"/>
                        </a:lnSpc>
                        <a:spcBef>
                          <a:spcPts val="35"/>
                        </a:spcBef>
                      </a:pPr>
                      <a:r>
                        <a:rPr sz="7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Название</a:t>
                      </a:r>
                      <a:r>
                        <a:rPr sz="7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аромата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4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31750" marR="0" indent="0" algn="ctr" defTabSz="642816" rtl="0" eaLnBrk="1" fontAlgn="auto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kern="1200" dirty="0" smtClean="0">
                          <a:solidFill>
                            <a:srgbClr val="FFFFFF"/>
                          </a:solidFill>
                          <a:latin typeface="Calibri"/>
                          <a:ea typeface="+mn-ea"/>
                          <a:cs typeface="Calibri"/>
                        </a:rPr>
                        <a:t>Тип аромата</a:t>
                      </a:r>
                      <a:endParaRPr sz="700" b="1" kern="1200" dirty="0">
                        <a:solidFill>
                          <a:srgbClr val="FFFFFF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444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19050">
                        <a:lnSpc>
                          <a:spcPts val="815"/>
                        </a:lnSpc>
                        <a:spcBef>
                          <a:spcPts val="35"/>
                        </a:spcBef>
                      </a:pPr>
                      <a:r>
                        <a:rPr sz="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Описание</a:t>
                      </a:r>
                      <a:endParaRPr sz="700" dirty="0">
                        <a:latin typeface="Calibri"/>
                        <a:cs typeface="Calibri"/>
                      </a:endParaRPr>
                    </a:p>
                  </a:txBody>
                  <a:tcPr marL="0" marR="0" marT="444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5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Интенсивность</a:t>
                      </a:r>
                      <a:endParaRPr sz="500" dirty="0">
                        <a:latin typeface="Calibri"/>
                        <a:cs typeface="Calibri"/>
                      </a:endParaRPr>
                    </a:p>
                  </a:txBody>
                  <a:tcPr marL="0" marR="0" marT="36194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815"/>
                        </a:lnSpc>
                        <a:spcBef>
                          <a:spcPts val="35"/>
                        </a:spcBef>
                      </a:pPr>
                      <a:r>
                        <a:rPr sz="7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MB3000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4445" marB="0" anchor="ctr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00"/>
                    </a:solidFill>
                  </a:tcPr>
                </a:tc>
              </a:tr>
              <a:tr h="156271"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00" spc="5" dirty="0">
                          <a:latin typeface="Calibri"/>
                          <a:cs typeface="Calibri"/>
                        </a:rPr>
                        <a:t>R0260034</a:t>
                      </a:r>
                      <a:endParaRPr sz="600">
                        <a:latin typeface="Calibri"/>
                        <a:cs typeface="Calibri"/>
                      </a:endParaRPr>
                    </a:p>
                  </a:txBody>
                  <a:tcPr marL="0" marR="0" marT="2857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00" spc="5" dirty="0">
                          <a:latin typeface="Calibri"/>
                          <a:cs typeface="Calibri"/>
                        </a:rPr>
                        <a:t>Swak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2857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Инсектицид</a:t>
                      </a:r>
                      <a:endParaRPr sz="800" dirty="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948A5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642816" rtl="0" eaLnBrk="1" latinLnBrk="0" hangingPunct="1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600" kern="1200" spc="-25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Нет аромата</a:t>
                      </a:r>
                    </a:p>
                  </a:txBody>
                  <a:tcPr marL="0" marR="0" marT="2857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222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600" spc="0" dirty="0">
                          <a:latin typeface="Calibri"/>
                          <a:cs typeface="Calibri"/>
                        </a:rPr>
                        <a:t>Для борьбы с</a:t>
                      </a:r>
                      <a:r>
                        <a:rPr sz="6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600" spc="0" dirty="0">
                          <a:latin typeface="Calibri"/>
                          <a:cs typeface="Calibri"/>
                        </a:rPr>
                        <a:t>насекомыми.</a:t>
                      </a:r>
                      <a:endParaRPr sz="600" dirty="0">
                        <a:latin typeface="Calibri"/>
                        <a:cs typeface="Calibri"/>
                      </a:endParaRPr>
                    </a:p>
                  </a:txBody>
                  <a:tcPr marL="0" marR="0" marT="2857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085"/>
                        </a:lnSpc>
                      </a:pPr>
                      <a:r>
                        <a:rPr sz="1100" dirty="0">
                          <a:latin typeface="Wingdings"/>
                          <a:cs typeface="Wingdings"/>
                        </a:rPr>
                        <a:t></a:t>
                      </a:r>
                    </a:p>
                  </a:txBody>
                  <a:tcPr marL="0" marR="0" marT="0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C4BD9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419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blank">
  <a:themeElements>
    <a:clrScheme name="NWL Colors">
      <a:dk1>
        <a:srgbClr val="4E266C"/>
      </a:dk1>
      <a:lt1>
        <a:srgbClr val="FFFFFF"/>
      </a:lt1>
      <a:dk2>
        <a:srgbClr val="3F3F3F"/>
      </a:dk2>
      <a:lt2>
        <a:srgbClr val="D8D8D8"/>
      </a:lt2>
      <a:accent1>
        <a:srgbClr val="4E266C"/>
      </a:accent1>
      <a:accent2>
        <a:srgbClr val="00AEEF"/>
      </a:accent2>
      <a:accent3>
        <a:srgbClr val="B0C727"/>
      </a:accent3>
      <a:accent4>
        <a:srgbClr val="DA5F26"/>
      </a:accent4>
      <a:accent5>
        <a:srgbClr val="EC008C"/>
      </a:accent5>
      <a:accent6>
        <a:srgbClr val="008F9E"/>
      </a:accent6>
      <a:hlink>
        <a:srgbClr val="0065A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285750" indent="-285750" algn="l">
          <a:buClr>
            <a:schemeClr val="accent2"/>
          </a:buClr>
          <a:buSzPct val="100000"/>
          <a:buFont typeface="Wingdings" panose="05000000000000000000" pitchFamily="2" charset="2"/>
          <a:buChar char="§"/>
          <a:defRPr dirty="0" err="1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blank">
  <a:themeElements>
    <a:clrScheme name="NWL Colors">
      <a:dk1>
        <a:srgbClr val="4E266C"/>
      </a:dk1>
      <a:lt1>
        <a:srgbClr val="FFFFFF"/>
      </a:lt1>
      <a:dk2>
        <a:srgbClr val="3F3F3F"/>
      </a:dk2>
      <a:lt2>
        <a:srgbClr val="D8D8D8"/>
      </a:lt2>
      <a:accent1>
        <a:srgbClr val="4E266C"/>
      </a:accent1>
      <a:accent2>
        <a:srgbClr val="00AEEF"/>
      </a:accent2>
      <a:accent3>
        <a:srgbClr val="B0C727"/>
      </a:accent3>
      <a:accent4>
        <a:srgbClr val="DA5F26"/>
      </a:accent4>
      <a:accent5>
        <a:srgbClr val="EC008C"/>
      </a:accent5>
      <a:accent6>
        <a:srgbClr val="008F9E"/>
      </a:accent6>
      <a:hlink>
        <a:srgbClr val="0065A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285750" indent="-285750" algn="l">
          <a:buClr>
            <a:schemeClr val="accent2"/>
          </a:buClr>
          <a:buSzPct val="100000"/>
          <a:buFont typeface="Wingdings" panose="05000000000000000000" pitchFamily="2" charset="2"/>
          <a:buChar char="§"/>
          <a:defRPr dirty="0" err="1" smtClean="0">
            <a:latin typeface="+mn-l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MAIN SLIDES">
  <a:themeElements>
    <a:clrScheme name="Custom 1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D1282E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0" i="0" u="none" strike="noStrike" cap="none" normalizeH="0" baseline="0" dirty="0" smtClean="0">
            <a:ln>
              <a:noFill/>
            </a:ln>
            <a:solidFill>
              <a:srgbClr val="000000"/>
            </a:solidFill>
            <a:effectLst/>
            <a:latin typeface="BentonSans Bold"/>
            <a:sym typeface="Gill Sans" charset="0"/>
          </a:defRPr>
        </a:defPPr>
      </a:lstStyle>
    </a:spDef>
  </a:objectDefaults>
  <a:extraClrSchemeLst/>
</a:theme>
</file>

<file path=ppt/theme/theme4.xml><?xml version="1.0" encoding="utf-8"?>
<a:theme xmlns:a="http://schemas.openxmlformats.org/drawingml/2006/main" name="HEADER SLIDES">
  <a:themeElements>
    <a:clrScheme name="RCP Core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000000"/>
      </a:accent1>
      <a:accent2>
        <a:srgbClr val="F5DA16"/>
      </a:accent2>
      <a:accent3>
        <a:srgbClr val="D1282E"/>
      </a:accent3>
      <a:accent4>
        <a:srgbClr val="7A7A7A"/>
      </a:accent4>
      <a:accent5>
        <a:srgbClr val="DC5924"/>
      </a:accent5>
      <a:accent6>
        <a:srgbClr val="969696"/>
      </a:accent6>
      <a:hlink>
        <a:srgbClr val="F5DA16"/>
      </a:hlink>
      <a:folHlink>
        <a:srgbClr val="969696"/>
      </a:folHlink>
    </a:clrScheme>
    <a:fontScheme name="Title Slid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0" i="0" u="none" strike="noStrike" cap="none" normalizeH="0" baseline="0" dirty="0" smtClean="0">
            <a:ln>
              <a:noFill/>
            </a:ln>
            <a:solidFill>
              <a:srgbClr val="000000"/>
            </a:solidFill>
            <a:effectLst/>
            <a:latin typeface="BentonSans Bold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>
            <a:latin typeface="BBH Sequencia Mono Regular"/>
            <a:cs typeface="BBH Sequencia Mono Regular"/>
          </a:defRPr>
        </a:defPPr>
      </a:lstStyle>
    </a:txDef>
  </a:objectDefaults>
  <a:extraClrSchemeLst>
    <a:extraClrScheme>
      <a:clrScheme name="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10400</TotalTime>
  <Words>1059</Words>
  <Application>Microsoft Macintosh PowerPoint</Application>
  <PresentationFormat>On-screen Show (4:3)</PresentationFormat>
  <Paragraphs>313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</vt:i4>
      </vt:variant>
    </vt:vector>
  </HeadingPairs>
  <TitlesOfParts>
    <vt:vector size="23" baseType="lpstr">
      <vt:lpstr>Arial</vt:lpstr>
      <vt:lpstr>BBH Sequencia Mono</vt:lpstr>
      <vt:lpstr>BBH Sequencia Mono Regular</vt:lpstr>
      <vt:lpstr>BentonSans Bold</vt:lpstr>
      <vt:lpstr>BentonSans Medium</vt:lpstr>
      <vt:lpstr>Calibri</vt:lpstr>
      <vt:lpstr>Franklin Gothic Book</vt:lpstr>
      <vt:lpstr>Gill Sans</vt:lpstr>
      <vt:lpstr>ＭＳ Ｐゴシック</vt:lpstr>
      <vt:lpstr>Symbol</vt:lpstr>
      <vt:lpstr>Times New Roman</vt:lpstr>
      <vt:lpstr>Wingdings</vt:lpstr>
      <vt:lpstr>ヒラギノ角ゴ ProN W3</vt:lpstr>
      <vt:lpstr>blank</vt:lpstr>
      <vt:lpstr>1_blank</vt:lpstr>
      <vt:lpstr>MAIN SLIDES</vt:lpstr>
      <vt:lpstr>HEADER SLIDES</vt:lpstr>
      <vt:lpstr>Профессиональная ароматизация помещений и нейтрализация неприятных запахов</vt:lpstr>
      <vt:lpstr>Источники неприятного запаха везде!</vt:lpstr>
      <vt:lpstr>Комплексная нейтрализация запаха</vt:lpstr>
      <vt:lpstr>Механизмы действия нейтрализатора запаха </vt:lpstr>
      <vt:lpstr>Нейтрализация запахов и ароматизация</vt:lpstr>
      <vt:lpstr>Палитра ароматов</vt:lpstr>
    </vt:vector>
  </TitlesOfParts>
  <Company>Newell-Rubbermaid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DEKENS, Jennifer</dc:creator>
  <cp:lastModifiedBy>Microsoft Office User</cp:lastModifiedBy>
  <cp:revision>544</cp:revision>
  <cp:lastPrinted>2016-12-06T08:43:58Z</cp:lastPrinted>
  <dcterms:created xsi:type="dcterms:W3CDTF">2015-10-06T10:10:39Z</dcterms:created>
  <dcterms:modified xsi:type="dcterms:W3CDTF">2020-06-08T19:04:43Z</dcterms:modified>
</cp:coreProperties>
</file>